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74" r:id="rId4"/>
    <p:sldId id="293" r:id="rId5"/>
    <p:sldId id="275" r:id="rId6"/>
    <p:sldId id="276" r:id="rId7"/>
    <p:sldId id="278" r:id="rId8"/>
    <p:sldId id="279" r:id="rId9"/>
    <p:sldId id="280" r:id="rId10"/>
    <p:sldId id="292" r:id="rId11"/>
    <p:sldId id="257" r:id="rId12"/>
    <p:sldId id="262" r:id="rId13"/>
    <p:sldId id="295" r:id="rId14"/>
    <p:sldId id="270" r:id="rId15"/>
    <p:sldId id="282" r:id="rId16"/>
    <p:sldId id="258" r:id="rId17"/>
    <p:sldId id="269" r:id="rId18"/>
    <p:sldId id="281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FFCCFF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72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22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6D518-1FA9-4988-B8BA-40C43944EE13}" type="doc">
      <dgm:prSet loTypeId="urn:microsoft.com/office/officeart/2005/8/layout/arrow2" loCatId="process" qsTypeId="urn:microsoft.com/office/officeart/2005/8/quickstyle/simple1#2" qsCatId="simple" csTypeId="urn:microsoft.com/office/officeart/2005/8/colors/accent1_2#1" csCatId="accent1" phldr="1"/>
      <dgm:spPr/>
    </dgm:pt>
    <dgm:pt modelId="{06495EA0-C833-4710-BE9E-48624E81E147}">
      <dgm:prSet phldrT="[Text]"/>
      <dgm:spPr/>
      <dgm:t>
        <a:bodyPr/>
        <a:lstStyle/>
        <a:p>
          <a:endParaRPr lang="th-TH" dirty="0"/>
        </a:p>
      </dgm:t>
    </dgm:pt>
    <dgm:pt modelId="{B156AEA0-5001-463C-9708-F02E5498E51C}" type="parTrans" cxnId="{BCC5E6C4-530C-4EAF-80EB-4750BBBBBD1F}">
      <dgm:prSet/>
      <dgm:spPr/>
      <dgm:t>
        <a:bodyPr/>
        <a:lstStyle/>
        <a:p>
          <a:endParaRPr lang="th-TH"/>
        </a:p>
      </dgm:t>
    </dgm:pt>
    <dgm:pt modelId="{7F6215BF-A93E-4A94-AC86-45853D745E88}" type="sibTrans" cxnId="{BCC5E6C4-530C-4EAF-80EB-4750BBBBBD1F}">
      <dgm:prSet/>
      <dgm:spPr/>
      <dgm:t>
        <a:bodyPr/>
        <a:lstStyle/>
        <a:p>
          <a:endParaRPr lang="th-TH"/>
        </a:p>
      </dgm:t>
    </dgm:pt>
    <dgm:pt modelId="{3972D9B7-D78E-452C-B75B-0BBD0964A8D3}">
      <dgm:prSet phldrT="[Text]"/>
      <dgm:spPr/>
      <dgm:t>
        <a:bodyPr/>
        <a:lstStyle/>
        <a:p>
          <a:endParaRPr lang="th-TH" dirty="0"/>
        </a:p>
      </dgm:t>
    </dgm:pt>
    <dgm:pt modelId="{D63E865A-664E-441C-A72A-610D0A2B6948}" type="parTrans" cxnId="{9F0B60C4-4CDA-4F82-A997-6BDC4596C791}">
      <dgm:prSet/>
      <dgm:spPr/>
      <dgm:t>
        <a:bodyPr/>
        <a:lstStyle/>
        <a:p>
          <a:endParaRPr lang="th-TH"/>
        </a:p>
      </dgm:t>
    </dgm:pt>
    <dgm:pt modelId="{3064F71C-8EF7-41A6-A609-2A62CE93D39C}" type="sibTrans" cxnId="{9F0B60C4-4CDA-4F82-A997-6BDC4596C791}">
      <dgm:prSet/>
      <dgm:spPr/>
      <dgm:t>
        <a:bodyPr/>
        <a:lstStyle/>
        <a:p>
          <a:endParaRPr lang="th-TH"/>
        </a:p>
      </dgm:t>
    </dgm:pt>
    <dgm:pt modelId="{EF06BB28-34C8-4E6E-A877-DA4E8664DF91}">
      <dgm:prSet phldrT="[Text]"/>
      <dgm:spPr/>
      <dgm:t>
        <a:bodyPr/>
        <a:lstStyle/>
        <a:p>
          <a:endParaRPr lang="th-TH" dirty="0"/>
        </a:p>
      </dgm:t>
    </dgm:pt>
    <dgm:pt modelId="{65E5442C-FF96-4BF3-9EFD-BE771CBD9857}" type="parTrans" cxnId="{A1536042-E7DD-4B07-91AC-7095DBCCFACB}">
      <dgm:prSet/>
      <dgm:spPr/>
      <dgm:t>
        <a:bodyPr/>
        <a:lstStyle/>
        <a:p>
          <a:endParaRPr lang="th-TH"/>
        </a:p>
      </dgm:t>
    </dgm:pt>
    <dgm:pt modelId="{0C3FFDDC-650A-489B-89C0-E6F1090BCED4}" type="sibTrans" cxnId="{A1536042-E7DD-4B07-91AC-7095DBCCFACB}">
      <dgm:prSet/>
      <dgm:spPr/>
      <dgm:t>
        <a:bodyPr/>
        <a:lstStyle/>
        <a:p>
          <a:endParaRPr lang="th-TH"/>
        </a:p>
      </dgm:t>
    </dgm:pt>
    <dgm:pt modelId="{7D308B5B-3F63-4667-A7A0-458D096B0896}" type="pres">
      <dgm:prSet presAssocID="{89E6D518-1FA9-4988-B8BA-40C43944EE13}" presName="arrowDiagram" presStyleCnt="0">
        <dgm:presLayoutVars>
          <dgm:chMax val="5"/>
          <dgm:dir/>
          <dgm:resizeHandles val="exact"/>
        </dgm:presLayoutVars>
      </dgm:prSet>
      <dgm:spPr/>
    </dgm:pt>
    <dgm:pt modelId="{50F90B78-B205-4031-8551-FB67779E8C30}" type="pres">
      <dgm:prSet presAssocID="{89E6D518-1FA9-4988-B8BA-40C43944EE13}" presName="arrow" presStyleLbl="bgShp" presStyleIdx="0" presStyleCnt="1" custLinFactNeighborX="-13190" custLinFactNeighborY="7034"/>
      <dgm:spPr>
        <a:solidFill>
          <a:srgbClr val="FFC000"/>
        </a:solidFill>
      </dgm:spPr>
    </dgm:pt>
    <dgm:pt modelId="{90D99FEE-FF9B-4F5B-BA60-8DE8BAD0C331}" type="pres">
      <dgm:prSet presAssocID="{89E6D518-1FA9-4988-B8BA-40C43944EE13}" presName="arrowDiagram3" presStyleCnt="0"/>
      <dgm:spPr/>
    </dgm:pt>
    <dgm:pt modelId="{333C4D8E-CD0E-4E37-A9AF-8D48958203D4}" type="pres">
      <dgm:prSet presAssocID="{06495EA0-C833-4710-BE9E-48624E81E147}" presName="bullet3a" presStyleLbl="node1" presStyleIdx="0" presStyleCnt="3" custLinFactNeighborX="77365" custLinFactNeighborY="99469"/>
      <dgm:spPr/>
    </dgm:pt>
    <dgm:pt modelId="{E31DD479-A37F-447E-BAFC-55CBF1B6DD32}" type="pres">
      <dgm:prSet presAssocID="{06495EA0-C833-4710-BE9E-48624E81E14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9DA17D-3E88-4E27-994F-92D93DABD5DF}" type="pres">
      <dgm:prSet presAssocID="{3972D9B7-D78E-452C-B75B-0BBD0964A8D3}" presName="bullet3b" presStyleLbl="node1" presStyleIdx="1" presStyleCnt="3" custLinFactNeighborX="30570" custLinFactNeighborY="61140"/>
      <dgm:spPr/>
    </dgm:pt>
    <dgm:pt modelId="{CB92E3FF-B1FC-424C-9B33-73E066D7D2F1}" type="pres">
      <dgm:prSet presAssocID="{3972D9B7-D78E-452C-B75B-0BBD0964A8D3}" presName="textBox3b" presStyleLbl="revTx" presStyleIdx="1" presStyleCnt="3" custLinFactNeighborX="5987" custLinFactNeighborY="92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321E49-7018-4005-9CD1-B86B4D6EBA6F}" type="pres">
      <dgm:prSet presAssocID="{EF06BB28-34C8-4E6E-A877-DA4E8664DF91}" presName="bullet3c" presStyleLbl="node1" presStyleIdx="2" presStyleCnt="3" custLinFactNeighborX="44209" custLinFactNeighborY="30946"/>
      <dgm:spPr/>
    </dgm:pt>
    <dgm:pt modelId="{84638B1E-3445-440F-9816-9B5F605988DC}" type="pres">
      <dgm:prSet presAssocID="{EF06BB28-34C8-4E6E-A877-DA4E8664DF9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E67CCAD-9979-43C2-85EA-EE296C872182}" type="presOf" srcId="{EF06BB28-34C8-4E6E-A877-DA4E8664DF91}" destId="{84638B1E-3445-440F-9816-9B5F605988DC}" srcOrd="0" destOrd="0" presId="urn:microsoft.com/office/officeart/2005/8/layout/arrow2"/>
    <dgm:cxn modelId="{A1536042-E7DD-4B07-91AC-7095DBCCFACB}" srcId="{89E6D518-1FA9-4988-B8BA-40C43944EE13}" destId="{EF06BB28-34C8-4E6E-A877-DA4E8664DF91}" srcOrd="2" destOrd="0" parTransId="{65E5442C-FF96-4BF3-9EFD-BE771CBD9857}" sibTransId="{0C3FFDDC-650A-489B-89C0-E6F1090BCED4}"/>
    <dgm:cxn modelId="{9F0B60C4-4CDA-4F82-A997-6BDC4596C791}" srcId="{89E6D518-1FA9-4988-B8BA-40C43944EE13}" destId="{3972D9B7-D78E-452C-B75B-0BBD0964A8D3}" srcOrd="1" destOrd="0" parTransId="{D63E865A-664E-441C-A72A-610D0A2B6948}" sibTransId="{3064F71C-8EF7-41A6-A609-2A62CE93D39C}"/>
    <dgm:cxn modelId="{BCC5E6C4-530C-4EAF-80EB-4750BBBBBD1F}" srcId="{89E6D518-1FA9-4988-B8BA-40C43944EE13}" destId="{06495EA0-C833-4710-BE9E-48624E81E147}" srcOrd="0" destOrd="0" parTransId="{B156AEA0-5001-463C-9708-F02E5498E51C}" sibTransId="{7F6215BF-A93E-4A94-AC86-45853D745E88}"/>
    <dgm:cxn modelId="{320B45A4-6292-4DD3-893F-445439FC1722}" type="presOf" srcId="{06495EA0-C833-4710-BE9E-48624E81E147}" destId="{E31DD479-A37F-447E-BAFC-55CBF1B6DD32}" srcOrd="0" destOrd="0" presId="urn:microsoft.com/office/officeart/2005/8/layout/arrow2"/>
    <dgm:cxn modelId="{29C69805-F26C-4B5C-90DD-71F6DBA92A72}" type="presOf" srcId="{89E6D518-1FA9-4988-B8BA-40C43944EE13}" destId="{7D308B5B-3F63-4667-A7A0-458D096B0896}" srcOrd="0" destOrd="0" presId="urn:microsoft.com/office/officeart/2005/8/layout/arrow2"/>
    <dgm:cxn modelId="{795D3A43-CA1D-494B-9686-AE69F2AA95DC}" type="presOf" srcId="{3972D9B7-D78E-452C-B75B-0BBD0964A8D3}" destId="{CB92E3FF-B1FC-424C-9B33-73E066D7D2F1}" srcOrd="0" destOrd="0" presId="urn:microsoft.com/office/officeart/2005/8/layout/arrow2"/>
    <dgm:cxn modelId="{9A459FCF-59D2-419A-A137-5E9656A19ED7}" type="presParOf" srcId="{7D308B5B-3F63-4667-A7A0-458D096B0896}" destId="{50F90B78-B205-4031-8551-FB67779E8C30}" srcOrd="0" destOrd="0" presId="urn:microsoft.com/office/officeart/2005/8/layout/arrow2"/>
    <dgm:cxn modelId="{AE731433-4A36-4CA0-987C-97C6722106F6}" type="presParOf" srcId="{7D308B5B-3F63-4667-A7A0-458D096B0896}" destId="{90D99FEE-FF9B-4F5B-BA60-8DE8BAD0C331}" srcOrd="1" destOrd="0" presId="urn:microsoft.com/office/officeart/2005/8/layout/arrow2"/>
    <dgm:cxn modelId="{B35959B6-2F89-4208-B5E8-B785965E9488}" type="presParOf" srcId="{90D99FEE-FF9B-4F5B-BA60-8DE8BAD0C331}" destId="{333C4D8E-CD0E-4E37-A9AF-8D48958203D4}" srcOrd="0" destOrd="0" presId="urn:microsoft.com/office/officeart/2005/8/layout/arrow2"/>
    <dgm:cxn modelId="{0DEABFE4-D713-4DB4-8CA0-B9CB599B8C8D}" type="presParOf" srcId="{90D99FEE-FF9B-4F5B-BA60-8DE8BAD0C331}" destId="{E31DD479-A37F-447E-BAFC-55CBF1B6DD32}" srcOrd="1" destOrd="0" presId="urn:microsoft.com/office/officeart/2005/8/layout/arrow2"/>
    <dgm:cxn modelId="{876FEB5E-22A7-4ED8-B567-E8547B6D469F}" type="presParOf" srcId="{90D99FEE-FF9B-4F5B-BA60-8DE8BAD0C331}" destId="{EF9DA17D-3E88-4E27-994F-92D93DABD5DF}" srcOrd="2" destOrd="0" presId="urn:microsoft.com/office/officeart/2005/8/layout/arrow2"/>
    <dgm:cxn modelId="{D9A82953-F534-4C9E-AD2D-47171027C63A}" type="presParOf" srcId="{90D99FEE-FF9B-4F5B-BA60-8DE8BAD0C331}" destId="{CB92E3FF-B1FC-424C-9B33-73E066D7D2F1}" srcOrd="3" destOrd="0" presId="urn:microsoft.com/office/officeart/2005/8/layout/arrow2"/>
    <dgm:cxn modelId="{713C97CA-78DE-46C7-A3C3-A4A3FAEC54F1}" type="presParOf" srcId="{90D99FEE-FF9B-4F5B-BA60-8DE8BAD0C331}" destId="{1A321E49-7018-4005-9CD1-B86B4D6EBA6F}" srcOrd="4" destOrd="0" presId="urn:microsoft.com/office/officeart/2005/8/layout/arrow2"/>
    <dgm:cxn modelId="{DDDD63FC-58DF-4F44-9A4D-C2E7A9E19F52}" type="presParOf" srcId="{90D99FEE-FF9B-4F5B-BA60-8DE8BAD0C331}" destId="{84638B1E-3445-440F-9816-9B5F605988D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0B78-B205-4031-8551-FB67779E8C30}">
      <dsp:nvSpPr>
        <dsp:cNvPr id="0" name=""/>
        <dsp:cNvSpPr/>
      </dsp:nvSpPr>
      <dsp:spPr>
        <a:xfrm>
          <a:off x="0" y="558695"/>
          <a:ext cx="5486400" cy="3429000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C4D8E-CD0E-4E37-A9AF-8D48958203D4}">
      <dsp:nvSpPr>
        <dsp:cNvPr id="0" name=""/>
        <dsp:cNvSpPr/>
      </dsp:nvSpPr>
      <dsp:spPr>
        <a:xfrm>
          <a:off x="807131" y="2826084"/>
          <a:ext cx="142646" cy="142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D479-A37F-447E-BAFC-55CBF1B6DD32}">
      <dsp:nvSpPr>
        <dsp:cNvPr id="0" name=""/>
        <dsp:cNvSpPr/>
      </dsp:nvSpPr>
      <dsp:spPr>
        <a:xfrm>
          <a:off x="768096" y="2755518"/>
          <a:ext cx="1278331" cy="99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8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>
        <a:off x="768096" y="2755518"/>
        <a:ext cx="1278331" cy="990981"/>
      </dsp:txXfrm>
    </dsp:sp>
    <dsp:sp modelId="{EF9DA17D-3E88-4E27-994F-92D93DABD5DF}">
      <dsp:nvSpPr>
        <dsp:cNvPr id="0" name=""/>
        <dsp:cNvSpPr/>
      </dsp:nvSpPr>
      <dsp:spPr>
        <a:xfrm>
          <a:off x="2034729" y="1909849"/>
          <a:ext cx="257860" cy="257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2E3FF-B1FC-424C-9B33-73E066D7D2F1}">
      <dsp:nvSpPr>
        <dsp:cNvPr id="0" name=""/>
        <dsp:cNvSpPr/>
      </dsp:nvSpPr>
      <dsp:spPr>
        <a:xfrm>
          <a:off x="2163664" y="2054548"/>
          <a:ext cx="1316736" cy="186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3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>
        <a:off x="2163664" y="2054548"/>
        <a:ext cx="1316736" cy="1865376"/>
      </dsp:txXfrm>
    </dsp:sp>
    <dsp:sp modelId="{1A321E49-7018-4005-9CD1-B86B4D6EBA6F}">
      <dsp:nvSpPr>
        <dsp:cNvPr id="0" name=""/>
        <dsp:cNvSpPr/>
      </dsp:nvSpPr>
      <dsp:spPr>
        <a:xfrm>
          <a:off x="3627804" y="1295395"/>
          <a:ext cx="356616" cy="356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8B1E-3445-440F-9816-9B5F605988DC}">
      <dsp:nvSpPr>
        <dsp:cNvPr id="0" name=""/>
        <dsp:cNvSpPr/>
      </dsp:nvSpPr>
      <dsp:spPr>
        <a:xfrm>
          <a:off x="3648456" y="1363344"/>
          <a:ext cx="1316736" cy="238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96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>
        <a:off x="3648456" y="1363344"/>
        <a:ext cx="1316736" cy="238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EF5E-4FD5-4F44-9A4C-E96308A78DDC}" type="datetimeFigureOut">
              <a:rPr lang="th-TH" smtClean="0"/>
              <a:pPr/>
              <a:t>24/04/57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EFA87-C7EC-4E35-96A5-EDD3328322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2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cs typeface="Cordia New" pitchFamily="34" charset="-34"/>
            </a:endParaRPr>
          </a:p>
          <a:p>
            <a:r>
              <a:rPr lang="en-US" dirty="0" smtClean="0">
                <a:cs typeface="Cordia New" pitchFamily="34" charset="-3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D2C0F-12E3-4AF4-853C-ABABDCA32ABF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187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latin typeface="Tahoma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2E47EC-945A-448B-9E60-1E4D7EFA84E3}" type="slidenum">
              <a:rPr lang="th-TH" smtClean="0"/>
              <a:pPr/>
              <a:t>12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>
              <a:latin typeface="Tahoma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2E47EC-945A-448B-9E60-1E4D7EFA84E3}" type="slidenum">
              <a:rPr lang="th-TH" smtClean="0"/>
              <a:pPr/>
              <a:t>13</a:t>
            </a:fld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thaiDist" defTabSz="406400">
              <a:lnSpc>
                <a:spcPct val="80000"/>
              </a:lnSpc>
              <a:spcBef>
                <a:spcPts val="0"/>
              </a:spcBef>
              <a:spcAft>
                <a:spcPts val="1288"/>
              </a:spcAft>
              <a:buSzPct val="100000"/>
              <a:defRPr/>
            </a:pPr>
            <a:endParaRPr lang="th-TH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645CAF-C3F4-4219-B8BC-53C892D9DAE9}" type="slidenum">
              <a:rPr lang="th-TH" smtClean="0"/>
              <a:pPr/>
              <a:t>14</a:t>
            </a:fld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89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12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en-US" sz="20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359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56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4704" y="4427984"/>
            <a:ext cx="5486400" cy="4114800"/>
          </a:xfrm>
        </p:spPr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8" tIns="45518" rIns="91038" bIns="45518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2A175D7-B3FF-46AD-B7B7-C009D16112E8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3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688" y="4355976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38" tIns="45518" rIns="91038" bIns="45518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94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7B7D793-3AD6-427D-A5F7-B728834F3584}" type="slidenum">
              <a:rPr lang="en-US" sz="1200"/>
              <a:pPr algn="r" eaLnBrk="1" hangingPunct="1"/>
              <a:t>5</a:t>
            </a:fld>
            <a:endParaRPr lang="th-TH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A14C942-45A0-4030-B9ED-1D279237A61F}" type="slidenum">
              <a:rPr lang="en-US" sz="1200"/>
              <a:pPr algn="r" eaLnBrk="1" hangingPunct="1"/>
              <a:t>5</a:t>
            </a:fld>
            <a:endParaRPr lang="th-TH" sz="1200"/>
          </a:p>
        </p:txBody>
      </p:sp>
      <p:sp>
        <p:nvSpPr>
          <p:cNvPr id="1843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921" y="687300"/>
            <a:ext cx="5003361" cy="342625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9" tIns="45189" rIns="90379" bIns="45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8438" name="Slide Number Placeholder 3"/>
          <p:cNvSpPr txBox="1">
            <a:spLocks noGrp="1"/>
          </p:cNvSpPr>
          <p:nvPr/>
        </p:nvSpPr>
        <p:spPr bwMode="auto">
          <a:xfrm>
            <a:off x="3885453" y="8683364"/>
            <a:ext cx="2970946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89" rIns="90379" bIns="45189" anchor="b"/>
          <a:lstStyle>
            <a:lvl1pPr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80AAD5-E6E8-40B5-9E50-014BE8BDFB7E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5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D34BB5B-9D26-4F03-B502-5F7A2A283CB4}" type="slidenum">
              <a:rPr lang="en-US" sz="1200"/>
              <a:pPr algn="r" eaLnBrk="1" hangingPunct="1"/>
              <a:t>6</a:t>
            </a:fld>
            <a:endParaRPr lang="th-TH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60DD266-7005-4BEC-9E70-0753B569BBE6}" type="slidenum">
              <a:rPr lang="en-US" sz="1200"/>
              <a:pPr algn="r" eaLnBrk="1" hangingPunct="1"/>
              <a:t>6</a:t>
            </a:fld>
            <a:endParaRPr lang="th-TH" sz="1200"/>
          </a:p>
        </p:txBody>
      </p:sp>
      <p:sp>
        <p:nvSpPr>
          <p:cNvPr id="1946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9" tIns="45189" rIns="90379" bIns="45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3885453" y="8683364"/>
            <a:ext cx="2970946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89" rIns="90379" bIns="45189" anchor="b"/>
          <a:lstStyle>
            <a:lvl1pPr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B039B97-CC13-4286-B001-98957BE2EB2C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6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B0FD2B-75F1-4DDB-98F9-68BE38A692C5}" type="slidenum">
              <a:rPr lang="en-US" sz="1200"/>
              <a:pPr algn="r" eaLnBrk="1" hangingPunct="1"/>
              <a:t>7</a:t>
            </a:fld>
            <a:endParaRPr lang="th-TH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59FD62-0A78-4A5A-9802-BA9BFA239E78}" type="slidenum">
              <a:rPr lang="en-US" sz="1200"/>
              <a:pPr algn="r" eaLnBrk="1" hangingPunct="1"/>
              <a:t>7</a:t>
            </a:fld>
            <a:endParaRPr lang="th-TH" sz="1200"/>
          </a:p>
        </p:txBody>
      </p:sp>
      <p:sp>
        <p:nvSpPr>
          <p:cNvPr id="2253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9" tIns="45189" rIns="90379" bIns="45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2534" name="Slide Number Placeholder 3"/>
          <p:cNvSpPr txBox="1">
            <a:spLocks noGrp="1"/>
          </p:cNvSpPr>
          <p:nvPr/>
        </p:nvSpPr>
        <p:spPr bwMode="auto">
          <a:xfrm>
            <a:off x="3885453" y="8683364"/>
            <a:ext cx="2970946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89" rIns="90379" bIns="45189" anchor="b"/>
          <a:lstStyle>
            <a:lvl1pPr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75A090-BE0A-48B2-8E11-7FB4ADEFB90A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7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24" tIns="45913" rIns="91824" bIns="45913" numCol="1" anchor="t" anchorCtr="0" compatLnSpc="1">
            <a:prstTxWarp prst="textNoShape">
              <a:avLst/>
            </a:prstTxWarp>
          </a:bodyPr>
          <a:lstStyle/>
          <a:p>
            <a:pPr defTabSz="911225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" pitchFamily="34" charset="0"/>
              <a:ea typeface="Tahoma" pitchFamily="34" charset="0"/>
              <a:cs typeface="CordiaUPC" pitchFamily="34" charset="-34"/>
            </a:endParaRPr>
          </a:p>
        </p:txBody>
      </p:sp>
      <p:sp>
        <p:nvSpPr>
          <p:cNvPr id="23556" name="Slide Number Placeholder 4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4" tIns="45913" rIns="91824" bIns="45913" anchor="b"/>
          <a:lstStyle>
            <a:lvl1pPr defTabSz="91122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47B7E2E-C2D6-4126-B8B0-C3CE57D47092}" type="slidenum">
              <a:rPr lang="en-US" sz="1200">
                <a:latin typeface="Calibri" pitchFamily="34" charset="0"/>
                <a:cs typeface="Cordia New" pitchFamily="34" charset="-34"/>
              </a:rPr>
              <a:pPr algn="r" eaLnBrk="1" hangingPunct="1"/>
              <a:t>8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FA87-C7EC-4E35-96A5-EDD33283221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89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534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4038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BE556D-D684-43A1-B384-8064D63E4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C6E3E-790B-47D2-A41D-AA26440D9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FDB1-7AEC-4878-ACDB-09D816406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4D3F-73C5-4AA0-B886-B676B44E9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265A-DDD8-4978-AB6F-85865413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7BF9-862E-4FBE-BC63-82F7B70DE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00B84-5922-4CCC-902A-6C3388BCC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BA1D4-C306-4FC5-9622-038D9C0C0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3CEB-DA28-4493-B36E-75297E064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3550-D19F-48BA-B615-8500B776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22542-01FD-4994-8752-09EB4680F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C69D54F4-3298-4F6B-82F7-3BBE8DB4E2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ard.postjung.com/634614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6" Type="http://schemas.openxmlformats.org/officeDocument/2006/relationships/image" Target="http://media.bigshopping.com/webcontent/articles/article_img2011_03_29_13_40_2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6" Type="http://schemas.openxmlformats.org/officeDocument/2006/relationships/image" Target="http://media.bigshopping.com/webcontent/articles/article_img2011_03_29_13_40_2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picpost.postjung.com/13667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ard.postjung.com/data/634/634614-img-1348680334-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7" y="142876"/>
            <a:ext cx="9117425" cy="6715124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5060776"/>
            <a:ext cx="8286808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Building better dissemination systems for national development indicators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Phanom</a:t>
            </a:r>
            <a:r>
              <a:rPr lang="en-US" sz="2000" b="1" kern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kern="0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Pehn</a:t>
            </a:r>
            <a:r>
              <a:rPr lang="en-US" sz="2000" b="1" kern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Cambodia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21-25</a:t>
            </a:r>
            <a:r>
              <a:rPr kumimoji="0" lang="en-US" sz="2000" b="1" i="0" u="none" strike="noStrike" kern="0" cap="none" spc="0" normalizeH="0" noProof="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April 2014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 bwMode="auto">
          <a:xfrm>
            <a:off x="457200" y="1"/>
            <a:ext cx="8229600" cy="110558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Data exchange:  </a:t>
            </a:r>
            <a:r>
              <a:rPr lang="en-US" sz="3200" b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StatXchange</a:t>
            </a:r>
            <a:r>
              <a:rPr lang="en-US" sz="3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using </a:t>
            </a:r>
            <a:r>
              <a:rPr lang="en-US" sz="3200" b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StatXML</a:t>
            </a:r>
            <a:r>
              <a:rPr lang="en-US" sz="3200" b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kern="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820042" y="1883048"/>
            <a:ext cx="8072438" cy="4786312"/>
            <a:chOff x="-211502" y="1357302"/>
            <a:chExt cx="9511701" cy="5357823"/>
          </a:xfrm>
        </p:grpSpPr>
        <p:sp>
          <p:nvSpPr>
            <p:cNvPr id="104" name="AutoShape 4"/>
            <p:cNvSpPr>
              <a:spLocks noChangeArrowheads="1"/>
            </p:cNvSpPr>
            <p:nvPr/>
          </p:nvSpPr>
          <p:spPr bwMode="auto">
            <a:xfrm>
              <a:off x="2356751" y="4714160"/>
              <a:ext cx="4311596" cy="1643777"/>
            </a:xfrm>
            <a:prstGeom prst="cloud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th-TH"/>
            </a:p>
          </p:txBody>
        </p:sp>
        <p:sp>
          <p:nvSpPr>
            <p:cNvPr id="12294" name="Line 11"/>
            <p:cNvSpPr>
              <a:spLocks noChangeShapeType="1"/>
            </p:cNvSpPr>
            <p:nvPr/>
          </p:nvSpPr>
          <p:spPr bwMode="auto">
            <a:xfrm flipH="1" flipV="1">
              <a:off x="2214563" y="5000625"/>
              <a:ext cx="2146300" cy="1208088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295" name="Text Box 14"/>
            <p:cNvSpPr txBox="1">
              <a:spLocks noChangeArrowheads="1"/>
            </p:cNvSpPr>
            <p:nvPr/>
          </p:nvSpPr>
          <p:spPr bwMode="auto">
            <a:xfrm>
              <a:off x="0" y="3809999"/>
              <a:ext cx="1411288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Ministry of Labour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296" name="Text Box 16"/>
            <p:cNvSpPr txBox="1">
              <a:spLocks noChangeArrowheads="1"/>
            </p:cNvSpPr>
            <p:nvPr/>
          </p:nvSpPr>
          <p:spPr bwMode="auto">
            <a:xfrm>
              <a:off x="4571999" y="1857374"/>
              <a:ext cx="11747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Industrial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297" name="AutoShape 28"/>
            <p:cNvSpPr>
              <a:spLocks noChangeArrowheads="1"/>
            </p:cNvSpPr>
            <p:nvPr/>
          </p:nvSpPr>
          <p:spPr bwMode="auto">
            <a:xfrm>
              <a:off x="4500563" y="6215063"/>
              <a:ext cx="714375" cy="42862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Times New Roman" pitchFamily="18" charset="0"/>
                  <a:cs typeface="Tahoma" pitchFamily="34" charset="0"/>
                </a:rPr>
                <a:t>UDDI</a:t>
              </a:r>
            </a:p>
          </p:txBody>
        </p:sp>
        <p:sp>
          <p:nvSpPr>
            <p:cNvPr id="12298" name="Line 33"/>
            <p:cNvSpPr>
              <a:spLocks noChangeShapeType="1"/>
            </p:cNvSpPr>
            <p:nvPr/>
          </p:nvSpPr>
          <p:spPr bwMode="auto">
            <a:xfrm flipV="1">
              <a:off x="5072063" y="4214813"/>
              <a:ext cx="1785937" cy="185737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299" name="Text Box 36"/>
            <p:cNvSpPr txBox="1">
              <a:spLocks noChangeArrowheads="1"/>
            </p:cNvSpPr>
            <p:nvPr/>
          </p:nvSpPr>
          <p:spPr bwMode="auto">
            <a:xfrm>
              <a:off x="-127329" y="5214937"/>
              <a:ext cx="1611659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Tourism &amp; sport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00" name="Text Box 39"/>
            <p:cNvSpPr txBox="1">
              <a:spLocks noChangeArrowheads="1"/>
            </p:cNvSpPr>
            <p:nvPr/>
          </p:nvSpPr>
          <p:spPr bwMode="auto">
            <a:xfrm>
              <a:off x="127667" y="3286125"/>
              <a:ext cx="1844030" cy="40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Natural Resource &amp;</a:t>
              </a:r>
            </a:p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 environment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01" name="Text Box 42"/>
            <p:cNvSpPr txBox="1">
              <a:spLocks noChangeArrowheads="1"/>
            </p:cNvSpPr>
            <p:nvPr/>
          </p:nvSpPr>
          <p:spPr bwMode="auto">
            <a:xfrm>
              <a:off x="3343274" y="1857374"/>
              <a:ext cx="1178199" cy="25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Finance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02" name="Text Box 48"/>
            <p:cNvSpPr txBox="1">
              <a:spLocks noChangeArrowheads="1"/>
            </p:cNvSpPr>
            <p:nvPr/>
          </p:nvSpPr>
          <p:spPr bwMode="auto">
            <a:xfrm>
              <a:off x="4914899" y="2714625"/>
              <a:ext cx="125730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Commerce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03" name="Line 52"/>
            <p:cNvSpPr>
              <a:spLocks noChangeShapeType="1"/>
            </p:cNvSpPr>
            <p:nvPr/>
          </p:nvSpPr>
          <p:spPr bwMode="auto">
            <a:xfrm flipH="1" flipV="1">
              <a:off x="2357438" y="4214813"/>
              <a:ext cx="2000250" cy="1714500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04" name="Line 53"/>
            <p:cNvSpPr>
              <a:spLocks noChangeShapeType="1"/>
            </p:cNvSpPr>
            <p:nvPr/>
          </p:nvSpPr>
          <p:spPr bwMode="auto">
            <a:xfrm flipH="1" flipV="1">
              <a:off x="3357563" y="3571875"/>
              <a:ext cx="1285875" cy="242887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05" name="Line 55"/>
            <p:cNvSpPr>
              <a:spLocks noChangeShapeType="1"/>
            </p:cNvSpPr>
            <p:nvPr/>
          </p:nvSpPr>
          <p:spPr bwMode="auto">
            <a:xfrm flipV="1">
              <a:off x="5000625" y="3143250"/>
              <a:ext cx="1285875" cy="2786063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06" name="Line 56"/>
            <p:cNvSpPr>
              <a:spLocks noChangeShapeType="1"/>
            </p:cNvSpPr>
            <p:nvPr/>
          </p:nvSpPr>
          <p:spPr bwMode="auto">
            <a:xfrm flipV="1">
              <a:off x="5175618" y="3609482"/>
              <a:ext cx="1714501" cy="2252662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07" name="tower"/>
            <p:cNvSpPr>
              <a:spLocks noEditPoints="1" noChangeArrowheads="1"/>
            </p:cNvSpPr>
            <p:nvPr/>
          </p:nvSpPr>
          <p:spPr bwMode="auto">
            <a:xfrm>
              <a:off x="6286500" y="6000750"/>
              <a:ext cx="333375" cy="64293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9 w 21600"/>
                <a:gd name="T31" fmla="*/ 22540 h 21600"/>
                <a:gd name="T32" fmla="*/ 2148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1928812" y="5786427"/>
              <a:ext cx="642936" cy="527049"/>
              <a:chOff x="714375" y="5830354"/>
              <a:chExt cx="642914" cy="527583"/>
            </a:xfrm>
          </p:grpSpPr>
          <p:sp>
            <p:nvSpPr>
              <p:cNvPr id="12386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87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2309" name="AutoShape 28"/>
            <p:cNvSpPr>
              <a:spLocks noChangeArrowheads="1"/>
            </p:cNvSpPr>
            <p:nvPr/>
          </p:nvSpPr>
          <p:spPr bwMode="auto">
            <a:xfrm>
              <a:off x="6500813" y="6357938"/>
              <a:ext cx="714375" cy="3571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  <a:cs typeface="Tahoma" pitchFamily="34" charset="0"/>
                </a:rPr>
                <a:t>NIC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5430049" y="6429020"/>
              <a:ext cx="785627" cy="1776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1500187" y="5143489"/>
              <a:ext cx="642936" cy="527049"/>
              <a:chOff x="714375" y="5830354"/>
              <a:chExt cx="642914" cy="527583"/>
            </a:xfrm>
          </p:grpSpPr>
          <p:sp>
            <p:nvSpPr>
              <p:cNvPr id="12384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85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5" name="Group 122"/>
            <p:cNvGrpSpPr>
              <a:grpSpLocks/>
            </p:cNvGrpSpPr>
            <p:nvPr/>
          </p:nvGrpSpPr>
          <p:grpSpPr bwMode="auto">
            <a:xfrm>
              <a:off x="1357312" y="4429114"/>
              <a:ext cx="642936" cy="527049"/>
              <a:chOff x="714375" y="5830354"/>
              <a:chExt cx="642914" cy="527583"/>
            </a:xfrm>
          </p:grpSpPr>
          <p:sp>
            <p:nvSpPr>
              <p:cNvPr id="12382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83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6" name="Group 123"/>
            <p:cNvGrpSpPr>
              <a:grpSpLocks/>
            </p:cNvGrpSpPr>
            <p:nvPr/>
          </p:nvGrpSpPr>
          <p:grpSpPr bwMode="auto">
            <a:xfrm>
              <a:off x="1500187" y="3714739"/>
              <a:ext cx="642936" cy="527049"/>
              <a:chOff x="714375" y="5830354"/>
              <a:chExt cx="642914" cy="527583"/>
            </a:xfrm>
          </p:grpSpPr>
          <p:sp>
            <p:nvSpPr>
              <p:cNvPr id="12380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81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7" name="Group 124"/>
            <p:cNvGrpSpPr>
              <a:grpSpLocks/>
            </p:cNvGrpSpPr>
            <p:nvPr/>
          </p:nvGrpSpPr>
          <p:grpSpPr bwMode="auto">
            <a:xfrm>
              <a:off x="2000252" y="3000364"/>
              <a:ext cx="642939" cy="527049"/>
              <a:chOff x="714375" y="5830354"/>
              <a:chExt cx="642914" cy="527583"/>
            </a:xfrm>
          </p:grpSpPr>
          <p:sp>
            <p:nvSpPr>
              <p:cNvPr id="12378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79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8" name="Group 125"/>
            <p:cNvGrpSpPr>
              <a:grpSpLocks/>
            </p:cNvGrpSpPr>
            <p:nvPr/>
          </p:nvGrpSpPr>
          <p:grpSpPr bwMode="auto">
            <a:xfrm>
              <a:off x="3929062" y="2214552"/>
              <a:ext cx="642936" cy="527049"/>
              <a:chOff x="714375" y="5830354"/>
              <a:chExt cx="642914" cy="527583"/>
            </a:xfrm>
          </p:grpSpPr>
          <p:sp>
            <p:nvSpPr>
              <p:cNvPr id="12376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77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9" name="Group 126"/>
            <p:cNvGrpSpPr>
              <a:grpSpLocks/>
            </p:cNvGrpSpPr>
            <p:nvPr/>
          </p:nvGrpSpPr>
          <p:grpSpPr bwMode="auto">
            <a:xfrm>
              <a:off x="2571752" y="1643052"/>
              <a:ext cx="642939" cy="527049"/>
              <a:chOff x="714375" y="5830354"/>
              <a:chExt cx="642914" cy="527583"/>
            </a:xfrm>
          </p:grpSpPr>
          <p:sp>
            <p:nvSpPr>
              <p:cNvPr id="12374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75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" name="Group 127"/>
            <p:cNvGrpSpPr>
              <a:grpSpLocks/>
            </p:cNvGrpSpPr>
            <p:nvPr/>
          </p:nvGrpSpPr>
          <p:grpSpPr bwMode="auto">
            <a:xfrm>
              <a:off x="2714627" y="2500302"/>
              <a:ext cx="642939" cy="527049"/>
              <a:chOff x="714375" y="5830354"/>
              <a:chExt cx="642914" cy="527583"/>
            </a:xfrm>
          </p:grpSpPr>
          <p:sp>
            <p:nvSpPr>
              <p:cNvPr id="12372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73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1" name="Group 128"/>
            <p:cNvGrpSpPr>
              <a:grpSpLocks/>
            </p:cNvGrpSpPr>
            <p:nvPr/>
          </p:nvGrpSpPr>
          <p:grpSpPr bwMode="auto">
            <a:xfrm>
              <a:off x="7072312" y="3500427"/>
              <a:ext cx="642936" cy="527049"/>
              <a:chOff x="714375" y="5830354"/>
              <a:chExt cx="642914" cy="527583"/>
            </a:xfrm>
          </p:grpSpPr>
          <p:sp>
            <p:nvSpPr>
              <p:cNvPr id="12370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71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2" name="Group 129"/>
            <p:cNvGrpSpPr>
              <a:grpSpLocks/>
            </p:cNvGrpSpPr>
            <p:nvPr/>
          </p:nvGrpSpPr>
          <p:grpSpPr bwMode="auto">
            <a:xfrm>
              <a:off x="3571877" y="1357302"/>
              <a:ext cx="642939" cy="527049"/>
              <a:chOff x="714375" y="5830354"/>
              <a:chExt cx="642914" cy="527583"/>
            </a:xfrm>
          </p:grpSpPr>
          <p:sp>
            <p:nvSpPr>
              <p:cNvPr id="12368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69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3" name="Group 130"/>
            <p:cNvGrpSpPr>
              <a:grpSpLocks/>
            </p:cNvGrpSpPr>
            <p:nvPr/>
          </p:nvGrpSpPr>
          <p:grpSpPr bwMode="auto">
            <a:xfrm>
              <a:off x="5000627" y="2143114"/>
              <a:ext cx="642939" cy="527049"/>
              <a:chOff x="714375" y="5830354"/>
              <a:chExt cx="642914" cy="527583"/>
            </a:xfrm>
          </p:grpSpPr>
          <p:sp>
            <p:nvSpPr>
              <p:cNvPr id="12366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67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4" name="Group 131"/>
            <p:cNvGrpSpPr>
              <a:grpSpLocks/>
            </p:cNvGrpSpPr>
            <p:nvPr/>
          </p:nvGrpSpPr>
          <p:grpSpPr bwMode="auto">
            <a:xfrm>
              <a:off x="6858002" y="5545127"/>
              <a:ext cx="642939" cy="527049"/>
              <a:chOff x="714375" y="5830354"/>
              <a:chExt cx="642914" cy="527583"/>
            </a:xfrm>
          </p:grpSpPr>
          <p:sp>
            <p:nvSpPr>
              <p:cNvPr id="12364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65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5" name="Group 132"/>
            <p:cNvGrpSpPr>
              <a:grpSpLocks/>
            </p:cNvGrpSpPr>
            <p:nvPr/>
          </p:nvGrpSpPr>
          <p:grpSpPr bwMode="auto">
            <a:xfrm>
              <a:off x="6929437" y="4786302"/>
              <a:ext cx="642936" cy="527049"/>
              <a:chOff x="714375" y="5830354"/>
              <a:chExt cx="642914" cy="527583"/>
            </a:xfrm>
          </p:grpSpPr>
          <p:sp>
            <p:nvSpPr>
              <p:cNvPr id="12362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63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6" name="Group 133"/>
            <p:cNvGrpSpPr>
              <a:grpSpLocks/>
            </p:cNvGrpSpPr>
            <p:nvPr/>
          </p:nvGrpSpPr>
          <p:grpSpPr bwMode="auto">
            <a:xfrm>
              <a:off x="7072312" y="4143364"/>
              <a:ext cx="642936" cy="527049"/>
              <a:chOff x="714375" y="5830354"/>
              <a:chExt cx="642914" cy="527583"/>
            </a:xfrm>
          </p:grpSpPr>
          <p:sp>
            <p:nvSpPr>
              <p:cNvPr id="12360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61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7" name="Group 134"/>
            <p:cNvGrpSpPr>
              <a:grpSpLocks/>
            </p:cNvGrpSpPr>
            <p:nvPr/>
          </p:nvGrpSpPr>
          <p:grpSpPr bwMode="auto">
            <a:xfrm>
              <a:off x="1643062" y="2071677"/>
              <a:ext cx="642936" cy="527049"/>
              <a:chOff x="714375" y="5830354"/>
              <a:chExt cx="642914" cy="527583"/>
            </a:xfrm>
          </p:grpSpPr>
          <p:sp>
            <p:nvSpPr>
              <p:cNvPr id="12358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59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8" name="Group 135"/>
            <p:cNvGrpSpPr>
              <a:grpSpLocks/>
            </p:cNvGrpSpPr>
            <p:nvPr/>
          </p:nvGrpSpPr>
          <p:grpSpPr bwMode="auto">
            <a:xfrm>
              <a:off x="1214437" y="2687627"/>
              <a:ext cx="642936" cy="527049"/>
              <a:chOff x="714375" y="5830354"/>
              <a:chExt cx="642914" cy="527583"/>
            </a:xfrm>
          </p:grpSpPr>
          <p:sp>
            <p:nvSpPr>
              <p:cNvPr id="12356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57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9" name="Group 136"/>
            <p:cNvGrpSpPr>
              <a:grpSpLocks/>
            </p:cNvGrpSpPr>
            <p:nvPr/>
          </p:nvGrpSpPr>
          <p:grpSpPr bwMode="auto">
            <a:xfrm>
              <a:off x="5929312" y="1643052"/>
              <a:ext cx="642936" cy="527049"/>
              <a:chOff x="714375" y="5830354"/>
              <a:chExt cx="642914" cy="527583"/>
            </a:xfrm>
          </p:grpSpPr>
          <p:sp>
            <p:nvSpPr>
              <p:cNvPr id="12354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55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0" name="Group 137"/>
            <p:cNvGrpSpPr>
              <a:grpSpLocks/>
            </p:cNvGrpSpPr>
            <p:nvPr/>
          </p:nvGrpSpPr>
          <p:grpSpPr bwMode="auto">
            <a:xfrm>
              <a:off x="4929187" y="1357302"/>
              <a:ext cx="642936" cy="527049"/>
              <a:chOff x="714375" y="5830354"/>
              <a:chExt cx="642914" cy="527583"/>
            </a:xfrm>
          </p:grpSpPr>
          <p:sp>
            <p:nvSpPr>
              <p:cNvPr id="12352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53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>
              <a:off x="6786562" y="2928927"/>
              <a:ext cx="642936" cy="527049"/>
              <a:chOff x="714375" y="5830354"/>
              <a:chExt cx="642914" cy="527583"/>
            </a:xfrm>
          </p:grpSpPr>
          <p:sp>
            <p:nvSpPr>
              <p:cNvPr id="12350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51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2" name="Group 139"/>
            <p:cNvGrpSpPr>
              <a:grpSpLocks/>
            </p:cNvGrpSpPr>
            <p:nvPr/>
          </p:nvGrpSpPr>
          <p:grpSpPr bwMode="auto">
            <a:xfrm>
              <a:off x="6143627" y="2428864"/>
              <a:ext cx="642939" cy="527049"/>
              <a:chOff x="714375" y="5830354"/>
              <a:chExt cx="642914" cy="527583"/>
            </a:xfrm>
          </p:grpSpPr>
          <p:sp>
            <p:nvSpPr>
              <p:cNvPr id="12348" name="AutoShape 28"/>
              <p:cNvSpPr>
                <a:spLocks noChangeArrowheads="1"/>
              </p:cNvSpPr>
              <p:nvPr/>
            </p:nvSpPr>
            <p:spPr bwMode="auto">
              <a:xfrm>
                <a:off x="1071538" y="6000768"/>
                <a:ext cx="285751" cy="214314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Tahoma" pitchFamily="34" charset="0"/>
                </a:endParaRPr>
              </a:p>
            </p:txBody>
          </p:sp>
          <p:sp>
            <p:nvSpPr>
              <p:cNvPr id="12349" name="tower"/>
              <p:cNvSpPr>
                <a:spLocks noEditPoints="1" noChangeArrowheads="1"/>
              </p:cNvSpPr>
              <p:nvPr/>
            </p:nvSpPr>
            <p:spPr bwMode="auto">
              <a:xfrm>
                <a:off x="714375" y="5830354"/>
                <a:ext cx="357169" cy="527583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w 21600"/>
                  <a:gd name="T17" fmla="*/ 2147483647 h 21600"/>
                  <a:gd name="T18" fmla="*/ 0 w 21600"/>
                  <a:gd name="T19" fmla="*/ 2147483647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9 w 21600"/>
                  <a:gd name="T31" fmla="*/ 22540 h 21600"/>
                  <a:gd name="T32" fmla="*/ 2148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2330" name="Text Box 51"/>
            <p:cNvSpPr txBox="1">
              <a:spLocks noChangeArrowheads="1"/>
            </p:cNvSpPr>
            <p:nvPr/>
          </p:nvSpPr>
          <p:spPr bwMode="auto">
            <a:xfrm>
              <a:off x="7786687" y="4214812"/>
              <a:ext cx="1417637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Public Health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1" name="Text Box 51"/>
            <p:cNvSpPr txBox="1">
              <a:spLocks noChangeArrowheads="1"/>
            </p:cNvSpPr>
            <p:nvPr/>
          </p:nvSpPr>
          <p:spPr bwMode="auto">
            <a:xfrm>
              <a:off x="7646986" y="3581400"/>
              <a:ext cx="1497011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Ministry of Defense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2" name="Text Box 51"/>
            <p:cNvSpPr txBox="1">
              <a:spLocks noChangeArrowheads="1"/>
            </p:cNvSpPr>
            <p:nvPr/>
          </p:nvSpPr>
          <p:spPr bwMode="auto">
            <a:xfrm>
              <a:off x="7572374" y="5500687"/>
              <a:ext cx="1608137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Ministry of Education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3" name="Text Box 51"/>
            <p:cNvSpPr txBox="1">
              <a:spLocks noChangeArrowheads="1"/>
            </p:cNvSpPr>
            <p:nvPr/>
          </p:nvSpPr>
          <p:spPr bwMode="auto">
            <a:xfrm>
              <a:off x="-211502" y="4500562"/>
              <a:ext cx="1446212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Foreign Affair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4" name="Text Box 51"/>
            <p:cNvSpPr txBox="1">
              <a:spLocks noChangeArrowheads="1"/>
            </p:cNvSpPr>
            <p:nvPr/>
          </p:nvSpPr>
          <p:spPr bwMode="auto">
            <a:xfrm>
              <a:off x="7416798" y="2951162"/>
              <a:ext cx="1883401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agriculture  &amp; co-op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5" name="Text Box 51"/>
            <p:cNvSpPr txBox="1">
              <a:spLocks noChangeArrowheads="1"/>
            </p:cNvSpPr>
            <p:nvPr/>
          </p:nvSpPr>
          <p:spPr bwMode="auto">
            <a:xfrm>
              <a:off x="7624762" y="4857749"/>
              <a:ext cx="1508124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Traqsportation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6" name="Text Box 51"/>
            <p:cNvSpPr txBox="1">
              <a:spLocks noChangeArrowheads="1"/>
            </p:cNvSpPr>
            <p:nvPr/>
          </p:nvSpPr>
          <p:spPr bwMode="auto">
            <a:xfrm>
              <a:off x="41022" y="2714625"/>
              <a:ext cx="1244854" cy="27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Interior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7" name="Text Box 51"/>
            <p:cNvSpPr txBox="1">
              <a:spLocks noChangeArrowheads="1"/>
            </p:cNvSpPr>
            <p:nvPr/>
          </p:nvSpPr>
          <p:spPr bwMode="auto">
            <a:xfrm>
              <a:off x="6818312" y="2428875"/>
              <a:ext cx="1751442" cy="279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Social Welfare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8" name="Text Box 51"/>
            <p:cNvSpPr txBox="1">
              <a:spLocks noChangeArrowheads="1"/>
            </p:cNvSpPr>
            <p:nvPr/>
          </p:nvSpPr>
          <p:spPr bwMode="auto">
            <a:xfrm>
              <a:off x="1649573" y="1643062"/>
              <a:ext cx="772968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ICT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3843337" y="2786063"/>
              <a:ext cx="1004887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Energy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40" name="Text Box 51"/>
            <p:cNvSpPr txBox="1">
              <a:spLocks noChangeArrowheads="1"/>
            </p:cNvSpPr>
            <p:nvPr/>
          </p:nvSpPr>
          <p:spPr bwMode="auto">
            <a:xfrm>
              <a:off x="642938" y="2143124"/>
              <a:ext cx="1022587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Culture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41" name="Text Box 51"/>
            <p:cNvSpPr txBox="1">
              <a:spLocks noChangeArrowheads="1"/>
            </p:cNvSpPr>
            <p:nvPr/>
          </p:nvSpPr>
          <p:spPr bwMode="auto">
            <a:xfrm>
              <a:off x="622814" y="5786437"/>
              <a:ext cx="1196481" cy="40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M of Science &amp;</a:t>
              </a:r>
            </a:p>
            <a:p>
              <a:pPr algn="r"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 Technology</a:t>
              </a:r>
              <a:endParaRPr lang="th-TH" altLang="ja-JP" sz="1200"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42" name="Text Box 51"/>
            <p:cNvSpPr txBox="1">
              <a:spLocks noChangeArrowheads="1"/>
            </p:cNvSpPr>
            <p:nvPr/>
          </p:nvSpPr>
          <p:spPr bwMode="auto">
            <a:xfrm>
              <a:off x="6572249" y="1808162"/>
              <a:ext cx="2046287" cy="24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ja-JP" sz="1200">
                  <a:latin typeface="Tahoma" pitchFamily="34" charset="0"/>
                  <a:ea typeface="MS PGothic" pitchFamily="34" charset="-128"/>
                  <a:cs typeface="Tahoma" pitchFamily="34" charset="0"/>
                </a:rPr>
                <a:t>Office of the Prime Minister</a:t>
              </a:r>
            </a:p>
          </p:txBody>
        </p:sp>
        <p:sp>
          <p:nvSpPr>
            <p:cNvPr id="12343" name="Line 11"/>
            <p:cNvSpPr>
              <a:spLocks noChangeShapeType="1"/>
            </p:cNvSpPr>
            <p:nvPr/>
          </p:nvSpPr>
          <p:spPr bwMode="auto">
            <a:xfrm flipH="1" flipV="1">
              <a:off x="2357438" y="3714750"/>
              <a:ext cx="2286000" cy="242887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44" name="Line 11"/>
            <p:cNvSpPr>
              <a:spLocks noChangeShapeType="1"/>
            </p:cNvSpPr>
            <p:nvPr/>
          </p:nvSpPr>
          <p:spPr bwMode="auto">
            <a:xfrm flipH="1">
              <a:off x="5143500" y="5137150"/>
              <a:ext cx="1646238" cy="100647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45" name="Line 11"/>
            <p:cNvSpPr>
              <a:spLocks noChangeShapeType="1"/>
            </p:cNvSpPr>
            <p:nvPr/>
          </p:nvSpPr>
          <p:spPr bwMode="auto">
            <a:xfrm flipH="1" flipV="1">
              <a:off x="4286250" y="3143250"/>
              <a:ext cx="500063" cy="2571750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46" name="Line 11"/>
            <p:cNvSpPr>
              <a:spLocks noChangeShapeType="1"/>
            </p:cNvSpPr>
            <p:nvPr/>
          </p:nvSpPr>
          <p:spPr bwMode="auto">
            <a:xfrm flipH="1" flipV="1">
              <a:off x="2214563" y="2500313"/>
              <a:ext cx="2360612" cy="356552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47" name="Line 55"/>
            <p:cNvSpPr>
              <a:spLocks noChangeShapeType="1"/>
            </p:cNvSpPr>
            <p:nvPr/>
          </p:nvSpPr>
          <p:spPr bwMode="auto">
            <a:xfrm flipV="1">
              <a:off x="5000625" y="3143250"/>
              <a:ext cx="285750" cy="2428875"/>
            </a:xfrm>
            <a:prstGeom prst="line">
              <a:avLst/>
            </a:prstGeom>
            <a:noFill/>
            <a:ln w="3175">
              <a:solidFill>
                <a:srgbClr val="7030A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8458200" y="64738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b="1"/>
              <a:t>11</a:t>
            </a:r>
            <a:endParaRPr lang="th-TH" sz="1400" b="1"/>
          </a:p>
        </p:txBody>
      </p:sp>
      <p:sp>
        <p:nvSpPr>
          <p:cNvPr id="23" name="Rectangle 22"/>
          <p:cNvSpPr/>
          <p:nvPr/>
        </p:nvSpPr>
        <p:spPr>
          <a:xfrm>
            <a:off x="3839919" y="3930011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StatXML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89150" y="1249596"/>
            <a:ext cx="3517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Implemented since  …   </a:t>
            </a:r>
            <a:endParaRPr lang="en-US" i="1" dirty="0">
              <a:solidFill>
                <a:srgbClr val="996633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716016" y="1167135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Some limitations with </a:t>
            </a:r>
            <a:r>
              <a:rPr lang="en-US" sz="2400" b="1" i="1" kern="0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StatXML</a:t>
            </a:r>
            <a:r>
              <a:rPr lang="en-US" sz="2400" b="1" i="1" kern="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…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52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Greg\PowerPoint Templates\Slow Roasted\Elements\spoon sti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38" y="4135438"/>
            <a:ext cx="1363662" cy="18510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857232"/>
            <a:ext cx="7772400" cy="3390904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>Key National Development Indicators </a:t>
            </a:r>
            <a:b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>V.S. </a:t>
            </a:r>
            <a:b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mic Sans MS" pitchFamily="66" charset="0"/>
              </a:rPr>
              <a:t>Statistical Master Plan</a:t>
            </a:r>
            <a:endParaRPr lang="en-US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814393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50000">
                      <a:srgbClr val="FF99CC">
                        <a:alpha val="75999"/>
                      </a:srgbClr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Project on National Development Indicators  </a:t>
            </a:r>
            <a:endParaRPr lang="th-TH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5000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214422"/>
            <a:ext cx="8223250" cy="5138708"/>
            <a:chOff x="623185" y="1073161"/>
            <a:chExt cx="8223217" cy="5137866"/>
          </a:xfrm>
        </p:grpSpPr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811216" y="3128299"/>
              <a:ext cx="2053486" cy="1246404"/>
              <a:chOff x="3142566" y="-1303567"/>
              <a:chExt cx="3035966" cy="1897479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2566" y="-1303567"/>
                <a:ext cx="3035966" cy="189747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742" t="26459" r="35039" b="61250"/>
              <a:stretch>
                <a:fillRect/>
              </a:stretch>
            </p:blipFill>
            <p:spPr bwMode="auto">
              <a:xfrm>
                <a:off x="3562991" y="-825471"/>
                <a:ext cx="2350352" cy="746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Freeform 7"/>
            <p:cNvSpPr>
              <a:spLocks/>
            </p:cNvSpPr>
            <p:nvPr/>
          </p:nvSpPr>
          <p:spPr bwMode="gray">
            <a:xfrm rot="13541569">
              <a:off x="2553701" y="4263430"/>
              <a:ext cx="1536448" cy="105092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0033CC"/>
                </a:solidFill>
                <a:cs typeface="+mn-cs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623185" y="1073161"/>
              <a:ext cx="2951152" cy="1603542"/>
              <a:chOff x="417513" y="1076775"/>
              <a:chExt cx="2987699" cy="1522412"/>
            </a:xfrm>
          </p:grpSpPr>
          <p:pic>
            <p:nvPicPr>
              <p:cNvPr id="35" name="Picture 34" descr="Slide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60562" y="1534885"/>
                <a:ext cx="1044650" cy="7820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417513" y="1076775"/>
                <a:ext cx="1927225" cy="1522412"/>
                <a:chOff x="417513" y="1076775"/>
                <a:chExt cx="1927225" cy="1522412"/>
              </a:xfrm>
            </p:grpSpPr>
            <p:sp>
              <p:nvSpPr>
                <p:cNvPr id="8230" name="AutoShape 3"/>
                <p:cNvSpPr>
                  <a:spLocks noChangeArrowheads="1"/>
                </p:cNvSpPr>
                <p:nvPr/>
              </p:nvSpPr>
              <p:spPr bwMode="invGray">
                <a:xfrm>
                  <a:off x="417513" y="1076775"/>
                  <a:ext cx="1927225" cy="1522412"/>
                </a:xfrm>
                <a:prstGeom prst="rightArrow">
                  <a:avLst>
                    <a:gd name="adj1" fmla="val 79306"/>
                    <a:gd name="adj2" fmla="val 32298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1800"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sp>
              <p:nvSpPr>
                <p:cNvPr id="8231" name="Rectangle 96"/>
                <p:cNvSpPr>
                  <a:spLocks noChangeArrowheads="1"/>
                </p:cNvSpPr>
                <p:nvPr/>
              </p:nvSpPr>
              <p:spPr bwMode="gray">
                <a:xfrm>
                  <a:off x="489837" y="1415839"/>
                  <a:ext cx="1556451" cy="13564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spcBef>
                      <a:spcPct val="50000"/>
                    </a:spcBef>
                    <a:buFontTx/>
                    <a:buChar char="-"/>
                  </a:pP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Project approved</a:t>
                  </a:r>
                  <a:endParaRPr lang="th-TH" sz="11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32" name="Rectangle 97"/>
                <p:cNvSpPr>
                  <a:spLocks noChangeArrowheads="1"/>
                </p:cNvSpPr>
                <p:nvPr/>
              </p:nvSpPr>
              <p:spPr bwMode="gray">
                <a:xfrm>
                  <a:off x="530998" y="1687089"/>
                  <a:ext cx="1749594" cy="26101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spcBef>
                      <a:spcPct val="50000"/>
                    </a:spcBef>
                    <a:buFontTx/>
                    <a:buChar char="-"/>
                  </a:pP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Sign in </a:t>
                  </a:r>
                  <a:r>
                    <a:rPr lang="th-TH" sz="1100" b="1" dirty="0"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Cooperation agreement</a:t>
                  </a:r>
                </a:p>
              </p:txBody>
            </p:sp>
            <p:sp>
              <p:nvSpPr>
                <p:cNvPr id="8233" name="Rectangle 98"/>
                <p:cNvSpPr>
                  <a:spLocks noChangeArrowheads="1"/>
                </p:cNvSpPr>
                <p:nvPr/>
              </p:nvSpPr>
              <p:spPr bwMode="gray">
                <a:xfrm>
                  <a:off x="524485" y="2026151"/>
                  <a:ext cx="1556451" cy="25454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-Set up working group</a:t>
                  </a:r>
                  <a:endParaRPr lang="th-TH" sz="1100" b="1" dirty="0">
                    <a:solidFill>
                      <a:srgbClr val="0033CC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</p:grpSp>
        </p:grpSp>
        <p:grpSp>
          <p:nvGrpSpPr>
            <p:cNvPr id="8" name="Group 128"/>
            <p:cNvGrpSpPr>
              <a:grpSpLocks/>
            </p:cNvGrpSpPr>
            <p:nvPr/>
          </p:nvGrpSpPr>
          <p:grpSpPr bwMode="auto">
            <a:xfrm>
              <a:off x="7529037" y="2173288"/>
              <a:ext cx="1174492" cy="1004931"/>
              <a:chOff x="7250447" y="2459099"/>
              <a:chExt cx="1189247" cy="954208"/>
            </a:xfrm>
          </p:grpSpPr>
          <p:pic>
            <p:nvPicPr>
              <p:cNvPr id="8225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42996" y="2742508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854595" y="2459099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50447" y="2514964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734249" y="1203325"/>
              <a:ext cx="3684991" cy="1603543"/>
              <a:chOff x="3519488" y="1203325"/>
              <a:chExt cx="3730625" cy="1522413"/>
            </a:xfrm>
          </p:grpSpPr>
          <p:pic>
            <p:nvPicPr>
              <p:cNvPr id="8218" name="Picture 13" descr="D:\image\ประชุม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02250" y="1220788"/>
                <a:ext cx="1947863" cy="1474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06"/>
              <p:cNvGrpSpPr>
                <a:grpSpLocks/>
              </p:cNvGrpSpPr>
              <p:nvPr/>
            </p:nvGrpSpPr>
            <p:grpSpPr bwMode="auto">
              <a:xfrm>
                <a:off x="3519488" y="1203325"/>
                <a:ext cx="1928812" cy="1522413"/>
                <a:chOff x="4129874" y="1184496"/>
                <a:chExt cx="1928505" cy="1522013"/>
              </a:xfrm>
            </p:grpSpPr>
            <p:sp>
              <p:nvSpPr>
                <p:cNvPr id="8222" name="AutoShape 3"/>
                <p:cNvSpPr>
                  <a:spLocks noChangeArrowheads="1"/>
                </p:cNvSpPr>
                <p:nvPr/>
              </p:nvSpPr>
              <p:spPr bwMode="invGray">
                <a:xfrm>
                  <a:off x="4129874" y="1184496"/>
                  <a:ext cx="1928505" cy="1522013"/>
                </a:xfrm>
                <a:prstGeom prst="rightArrow">
                  <a:avLst>
                    <a:gd name="adj1" fmla="val 79306"/>
                    <a:gd name="adj2" fmla="val 32328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1800" b="1">
                    <a:solidFill>
                      <a:srgbClr val="0033CC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pic>
              <p:nvPicPr>
                <p:cNvPr id="8223" name="Picture 15" descr="D:\image\book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73030" y="2031185"/>
                  <a:ext cx="311352" cy="344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50" descr="D:\image\computer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60975" y="1945503"/>
                  <a:ext cx="564108" cy="550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20" name="Picture 53" descr="D:\image\images (4)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62413" y="2047875"/>
                <a:ext cx="455612" cy="490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 bwMode="auto">
              <a:xfrm rot="20244648">
                <a:off x="5651002" y="1668959"/>
                <a:ext cx="1153936" cy="2094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0033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Working group</a:t>
                </a:r>
                <a:endParaRPr lang="th-TH" sz="1000" b="1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1" name="Picture 5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6221" y="4644476"/>
              <a:ext cx="1107065" cy="6303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214" name="Picture 15" descr="http://www.freevector.com/site_media/preview_images/FreeVector-Business-Meeting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67615" y="3298825"/>
              <a:ext cx="1678787" cy="10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17" descr="http://t0.gstatic.com/images?q=tbn:ANd9GcS0fURSGCHcIisboXEiDcvd2Tkc2Qpn4-yZeFHs77AGyQy0IVil5w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83118" y="5073033"/>
              <a:ext cx="1884834" cy="113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AutoShape 3"/>
            <p:cNvSpPr>
              <a:spLocks noChangeArrowheads="1"/>
            </p:cNvSpPr>
            <p:nvPr/>
          </p:nvSpPr>
          <p:spPr bwMode="invGray">
            <a:xfrm flipH="1">
              <a:off x="2885534" y="3001671"/>
              <a:ext cx="1553968" cy="1603543"/>
            </a:xfrm>
            <a:prstGeom prst="rightArrow">
              <a:avLst>
                <a:gd name="adj1" fmla="val 79306"/>
                <a:gd name="adj2" fmla="val 32324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 b="1">
                <a:solidFill>
                  <a:srgbClr val="0033CC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8217" name="Picture 3" descr="D:\image\Lecture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5777" y="3144523"/>
              <a:ext cx="1086864" cy="1208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3714750" y="1643050"/>
            <a:ext cx="16430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Study indicators (Master Plan, web site, Questionnaires etc</a:t>
            </a:r>
            <a:r>
              <a:rPr lang="th-TH" sz="11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7272338" y="1381125"/>
            <a:ext cx="17287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b="1">
                <a:latin typeface="Tahoma" pitchFamily="34" charset="0"/>
                <a:cs typeface="Tahoma" pitchFamily="34" charset="0"/>
              </a:rPr>
              <a:t>Workshop to selected indicators framework</a:t>
            </a:r>
            <a:endParaRPr lang="th-TH" sz="1100" b="1">
              <a:latin typeface="Tahoma" pitchFamily="34" charset="0"/>
              <a:cs typeface="Tahoma" pitchFamily="34" charset="0"/>
            </a:endParaRPr>
          </a:p>
          <a:p>
            <a:r>
              <a:rPr lang="th-TH" sz="1100" b="1">
                <a:latin typeface="Tahoma" pitchFamily="34" charset="0"/>
                <a:cs typeface="Tahoma" pitchFamily="34" charset="0"/>
              </a:rPr>
              <a:t>   - </a:t>
            </a:r>
            <a:r>
              <a:rPr lang="en-US" sz="1100" b="1">
                <a:latin typeface="Tahoma" pitchFamily="34" charset="0"/>
                <a:cs typeface="Tahoma" pitchFamily="34" charset="0"/>
              </a:rPr>
              <a:t>Economic</a:t>
            </a:r>
          </a:p>
          <a:p>
            <a:r>
              <a:rPr lang="en-US" sz="1100" b="1">
                <a:latin typeface="Tahoma" pitchFamily="34" charset="0"/>
                <a:cs typeface="Tahoma" pitchFamily="34" charset="0"/>
              </a:rPr>
              <a:t>   - Social</a:t>
            </a:r>
          </a:p>
          <a:p>
            <a:r>
              <a:rPr lang="en-US" sz="1100" b="1">
                <a:latin typeface="Tahoma" pitchFamily="34" charset="0"/>
                <a:cs typeface="Tahoma" pitchFamily="34" charset="0"/>
              </a:rPr>
              <a:t>   - Environment</a:t>
            </a:r>
            <a:r>
              <a:rPr lang="th-TH" sz="11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500688" y="3200400"/>
            <a:ext cx="16430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-List of Indicators  with metadata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release calendar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responsible agency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time frame </a:t>
            </a:r>
          </a:p>
          <a:p>
            <a:pPr>
              <a:lnSpc>
                <a:spcPct val="110000"/>
              </a:lnSpc>
            </a:pPr>
            <a:endParaRPr lang="th-TH" sz="11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1547813" y="5143500"/>
            <a:ext cx="18716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Network meeting</a:t>
            </a:r>
            <a:endParaRPr lang="th-TH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2" name="Rectangle 48"/>
          <p:cNvSpPr>
            <a:spLocks noChangeArrowheads="1"/>
          </p:cNvSpPr>
          <p:nvPr/>
        </p:nvSpPr>
        <p:spPr bwMode="auto">
          <a:xfrm>
            <a:off x="3286125" y="3571876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Training / workshop</a:t>
            </a:r>
          </a:p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 to officers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6176963" y="4786313"/>
            <a:ext cx="2609850" cy="1357312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Report on National development indicators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Metadata Handbook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Report on </a:t>
            </a:r>
            <a:r>
              <a:rPr lang="en-US" sz="1000" b="1" dirty="0">
                <a:solidFill>
                  <a:srgbClr val="C00000"/>
                </a:solidFill>
              </a:rPr>
              <a:t>quality assessment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Report on meeting / seminar /training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- hand book for user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Hand book for administrator</a:t>
            </a:r>
            <a:endParaRPr lang="en-US" sz="1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th-TH" sz="1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04" name="il_fi" descr="http://media.bigshopping.com/webcontent/articles/article_img2011_03_29_13_40_22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286250" y="5286375"/>
            <a:ext cx="1028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4643438" y="6143625"/>
            <a:ext cx="1714500" cy="285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Web site</a:t>
            </a:r>
            <a:r>
              <a:rPr lang="th-TH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en-US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e-book</a:t>
            </a:r>
            <a:endParaRPr lang="th-TH" sz="11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B464-8E65-4BC4-9C8F-104466E16A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814393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50000">
                      <a:srgbClr val="FF99CC">
                        <a:alpha val="75999"/>
                      </a:srgbClr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 Black"/>
              </a:rPr>
              <a:t>Project on National Development Indicators  </a:t>
            </a:r>
            <a:endParaRPr lang="th-TH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5000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lin ang="5400000" scaled="1"/>
              </a:gradFill>
              <a:latin typeface="Arial Black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214422"/>
            <a:ext cx="8223250" cy="5138708"/>
            <a:chOff x="623185" y="1073161"/>
            <a:chExt cx="8223217" cy="5137866"/>
          </a:xfrm>
        </p:grpSpPr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811216" y="3128299"/>
              <a:ext cx="2053486" cy="1246404"/>
              <a:chOff x="3142566" y="-1303567"/>
              <a:chExt cx="3035966" cy="1897479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2566" y="-1303567"/>
                <a:ext cx="3035966" cy="189747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742" t="26459" r="35039" b="61250"/>
              <a:stretch>
                <a:fillRect/>
              </a:stretch>
            </p:blipFill>
            <p:spPr bwMode="auto">
              <a:xfrm>
                <a:off x="3562991" y="-825471"/>
                <a:ext cx="2350352" cy="746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Freeform 7"/>
            <p:cNvSpPr>
              <a:spLocks/>
            </p:cNvSpPr>
            <p:nvPr/>
          </p:nvSpPr>
          <p:spPr bwMode="gray">
            <a:xfrm rot="13541569">
              <a:off x="2553701" y="4263430"/>
              <a:ext cx="1536448" cy="105092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0033CC"/>
                </a:solidFill>
                <a:cs typeface="+mn-cs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623185" y="1073161"/>
              <a:ext cx="2951152" cy="1603542"/>
              <a:chOff x="417513" y="1076775"/>
              <a:chExt cx="2987699" cy="1522412"/>
            </a:xfrm>
          </p:grpSpPr>
          <p:pic>
            <p:nvPicPr>
              <p:cNvPr id="35" name="Picture 34" descr="Slide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60562" y="1534885"/>
                <a:ext cx="1044650" cy="7820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417513" y="1076775"/>
                <a:ext cx="1927225" cy="1522412"/>
                <a:chOff x="417513" y="1076775"/>
                <a:chExt cx="1927225" cy="1522412"/>
              </a:xfrm>
            </p:grpSpPr>
            <p:sp>
              <p:nvSpPr>
                <p:cNvPr id="8230" name="AutoShape 3"/>
                <p:cNvSpPr>
                  <a:spLocks noChangeArrowheads="1"/>
                </p:cNvSpPr>
                <p:nvPr/>
              </p:nvSpPr>
              <p:spPr bwMode="invGray">
                <a:xfrm>
                  <a:off x="417513" y="1076775"/>
                  <a:ext cx="1927225" cy="1522412"/>
                </a:xfrm>
                <a:prstGeom prst="rightArrow">
                  <a:avLst>
                    <a:gd name="adj1" fmla="val 79306"/>
                    <a:gd name="adj2" fmla="val 32298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1800"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sp>
              <p:nvSpPr>
                <p:cNvPr id="8231" name="Rectangle 96"/>
                <p:cNvSpPr>
                  <a:spLocks noChangeArrowheads="1"/>
                </p:cNvSpPr>
                <p:nvPr/>
              </p:nvSpPr>
              <p:spPr bwMode="gray">
                <a:xfrm>
                  <a:off x="489837" y="1415839"/>
                  <a:ext cx="1556451" cy="13564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spcBef>
                      <a:spcPct val="50000"/>
                    </a:spcBef>
                    <a:buFontTx/>
                    <a:buChar char="-"/>
                  </a:pP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Project approved</a:t>
                  </a:r>
                  <a:endParaRPr lang="th-TH" sz="11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32" name="Rectangle 97"/>
                <p:cNvSpPr>
                  <a:spLocks noChangeArrowheads="1"/>
                </p:cNvSpPr>
                <p:nvPr/>
              </p:nvSpPr>
              <p:spPr bwMode="gray">
                <a:xfrm>
                  <a:off x="530998" y="1687089"/>
                  <a:ext cx="1749594" cy="26101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spcBef>
                      <a:spcPct val="50000"/>
                    </a:spcBef>
                    <a:buFontTx/>
                    <a:buChar char="-"/>
                  </a:pP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Sign in </a:t>
                  </a:r>
                  <a:r>
                    <a:rPr lang="th-TH" sz="1100" b="1" dirty="0"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Cooperation agreement</a:t>
                  </a:r>
                </a:p>
              </p:txBody>
            </p:sp>
            <p:sp>
              <p:nvSpPr>
                <p:cNvPr id="8233" name="Rectangle 98"/>
                <p:cNvSpPr>
                  <a:spLocks noChangeArrowheads="1"/>
                </p:cNvSpPr>
                <p:nvPr/>
              </p:nvSpPr>
              <p:spPr bwMode="gray">
                <a:xfrm>
                  <a:off x="524485" y="2026151"/>
                  <a:ext cx="1556451" cy="25454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100" b="1" dirty="0">
                      <a:latin typeface="Tahoma" pitchFamily="34" charset="0"/>
                      <a:cs typeface="Tahoma" pitchFamily="34" charset="0"/>
                    </a:rPr>
                    <a:t>-Set up working group</a:t>
                  </a:r>
                  <a:endParaRPr lang="th-TH" sz="1100" b="1" dirty="0">
                    <a:solidFill>
                      <a:srgbClr val="0033CC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</p:grpSp>
        </p:grpSp>
        <p:grpSp>
          <p:nvGrpSpPr>
            <p:cNvPr id="8" name="Group 128"/>
            <p:cNvGrpSpPr>
              <a:grpSpLocks/>
            </p:cNvGrpSpPr>
            <p:nvPr/>
          </p:nvGrpSpPr>
          <p:grpSpPr bwMode="auto">
            <a:xfrm>
              <a:off x="7529037" y="2173288"/>
              <a:ext cx="1174492" cy="1004931"/>
              <a:chOff x="7250447" y="2459099"/>
              <a:chExt cx="1189247" cy="954208"/>
            </a:xfrm>
          </p:grpSpPr>
          <p:pic>
            <p:nvPicPr>
              <p:cNvPr id="8225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42996" y="2742508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854595" y="2459099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4" descr="D:\image\organize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50447" y="2514964"/>
                <a:ext cx="585099" cy="67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734249" y="1203325"/>
              <a:ext cx="3684991" cy="1603543"/>
              <a:chOff x="3519488" y="1203325"/>
              <a:chExt cx="3730625" cy="1522413"/>
            </a:xfrm>
          </p:grpSpPr>
          <p:pic>
            <p:nvPicPr>
              <p:cNvPr id="8218" name="Picture 13" descr="D:\image\ประชุม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02250" y="1220788"/>
                <a:ext cx="1947863" cy="1474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06"/>
              <p:cNvGrpSpPr>
                <a:grpSpLocks/>
              </p:cNvGrpSpPr>
              <p:nvPr/>
            </p:nvGrpSpPr>
            <p:grpSpPr bwMode="auto">
              <a:xfrm>
                <a:off x="3519488" y="1203325"/>
                <a:ext cx="1928812" cy="1522413"/>
                <a:chOff x="4129874" y="1184496"/>
                <a:chExt cx="1928505" cy="1522013"/>
              </a:xfrm>
            </p:grpSpPr>
            <p:sp>
              <p:nvSpPr>
                <p:cNvPr id="8222" name="AutoShape 3"/>
                <p:cNvSpPr>
                  <a:spLocks noChangeArrowheads="1"/>
                </p:cNvSpPr>
                <p:nvPr/>
              </p:nvSpPr>
              <p:spPr bwMode="invGray">
                <a:xfrm>
                  <a:off x="4129874" y="1184496"/>
                  <a:ext cx="1928505" cy="1522013"/>
                </a:xfrm>
                <a:prstGeom prst="rightArrow">
                  <a:avLst>
                    <a:gd name="adj1" fmla="val 79306"/>
                    <a:gd name="adj2" fmla="val 32328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 sz="1800" b="1">
                    <a:solidFill>
                      <a:srgbClr val="0033CC"/>
                    </a:solidFill>
                    <a:latin typeface="JasmineUPC" pitchFamily="18" charset="-34"/>
                    <a:cs typeface="JasmineUPC" pitchFamily="18" charset="-34"/>
                  </a:endParaRPr>
                </a:p>
              </p:txBody>
            </p:sp>
            <p:pic>
              <p:nvPicPr>
                <p:cNvPr id="8223" name="Picture 15" descr="D:\image\book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73030" y="2031185"/>
                  <a:ext cx="311352" cy="344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50" descr="D:\image\computer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60975" y="1945503"/>
                  <a:ext cx="564108" cy="550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20" name="Picture 53" descr="D:\image\images (4)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62413" y="2047875"/>
                <a:ext cx="455612" cy="490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 bwMode="auto">
              <a:xfrm rot="20244648">
                <a:off x="5651002" y="1668959"/>
                <a:ext cx="1153936" cy="2094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0033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Working group</a:t>
                </a:r>
                <a:endParaRPr lang="th-TH" sz="1000" b="1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1" name="Picture 5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06221" y="4644476"/>
              <a:ext cx="1107065" cy="6303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214" name="Picture 15" descr="http://www.freevector.com/site_media/preview_images/FreeVector-Business-Meeting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67615" y="3298825"/>
              <a:ext cx="1678787" cy="10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17" descr="http://t0.gstatic.com/images?q=tbn:ANd9GcS0fURSGCHcIisboXEiDcvd2Tkc2Qpn4-yZeFHs77AGyQy0IVil5w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83118" y="5073033"/>
              <a:ext cx="1884834" cy="113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AutoShape 3"/>
            <p:cNvSpPr>
              <a:spLocks noChangeArrowheads="1"/>
            </p:cNvSpPr>
            <p:nvPr/>
          </p:nvSpPr>
          <p:spPr bwMode="invGray">
            <a:xfrm flipH="1">
              <a:off x="2885534" y="3001671"/>
              <a:ext cx="1553968" cy="1603543"/>
            </a:xfrm>
            <a:prstGeom prst="rightArrow">
              <a:avLst>
                <a:gd name="adj1" fmla="val 79306"/>
                <a:gd name="adj2" fmla="val 32324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 b="1">
                <a:solidFill>
                  <a:srgbClr val="0033CC"/>
                </a:solidFill>
                <a:latin typeface="JasmineUPC" pitchFamily="18" charset="-34"/>
                <a:cs typeface="JasmineUPC" pitchFamily="18" charset="-34"/>
              </a:endParaRPr>
            </a:p>
          </p:txBody>
        </p:sp>
        <p:pic>
          <p:nvPicPr>
            <p:cNvPr id="8217" name="Picture 3" descr="D:\image\Lecture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5777" y="3144523"/>
              <a:ext cx="1086864" cy="1208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3714750" y="1643050"/>
            <a:ext cx="16430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Study indicators (Master Plan, web site, Questionnaires etc</a:t>
            </a:r>
            <a:r>
              <a:rPr lang="th-TH" sz="11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7272338" y="1381125"/>
            <a:ext cx="17287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b="1">
                <a:latin typeface="Tahoma" pitchFamily="34" charset="0"/>
                <a:cs typeface="Tahoma" pitchFamily="34" charset="0"/>
              </a:rPr>
              <a:t>Workshop to selected indicators framework</a:t>
            </a:r>
            <a:endParaRPr lang="th-TH" sz="1100" b="1">
              <a:latin typeface="Tahoma" pitchFamily="34" charset="0"/>
              <a:cs typeface="Tahoma" pitchFamily="34" charset="0"/>
            </a:endParaRPr>
          </a:p>
          <a:p>
            <a:r>
              <a:rPr lang="th-TH" sz="1100" b="1">
                <a:latin typeface="Tahoma" pitchFamily="34" charset="0"/>
                <a:cs typeface="Tahoma" pitchFamily="34" charset="0"/>
              </a:rPr>
              <a:t>   - </a:t>
            </a:r>
            <a:r>
              <a:rPr lang="en-US" sz="1100" b="1">
                <a:latin typeface="Tahoma" pitchFamily="34" charset="0"/>
                <a:cs typeface="Tahoma" pitchFamily="34" charset="0"/>
              </a:rPr>
              <a:t>Economic</a:t>
            </a:r>
          </a:p>
          <a:p>
            <a:r>
              <a:rPr lang="en-US" sz="1100" b="1">
                <a:latin typeface="Tahoma" pitchFamily="34" charset="0"/>
                <a:cs typeface="Tahoma" pitchFamily="34" charset="0"/>
              </a:rPr>
              <a:t>   - Social</a:t>
            </a:r>
          </a:p>
          <a:p>
            <a:r>
              <a:rPr lang="en-US" sz="1100" b="1">
                <a:latin typeface="Tahoma" pitchFamily="34" charset="0"/>
                <a:cs typeface="Tahoma" pitchFamily="34" charset="0"/>
              </a:rPr>
              <a:t>   - Environment</a:t>
            </a:r>
            <a:r>
              <a:rPr lang="th-TH" sz="11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500688" y="3200400"/>
            <a:ext cx="16430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-List of Indicators  with metadata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release calendar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responsible agency</a:t>
            </a:r>
          </a:p>
          <a:p>
            <a:pPr>
              <a:lnSpc>
                <a:spcPct val="110000"/>
              </a:lnSpc>
              <a:buFont typeface="Angsana New" pitchFamily="18" charset="-34"/>
              <a:buChar char="-"/>
            </a:pPr>
            <a:r>
              <a:rPr lang="en-US" sz="1100" b="1">
                <a:latin typeface="Tahoma" pitchFamily="34" charset="0"/>
                <a:cs typeface="Tahoma" pitchFamily="34" charset="0"/>
              </a:rPr>
              <a:t>- time frame </a:t>
            </a:r>
          </a:p>
          <a:p>
            <a:pPr>
              <a:lnSpc>
                <a:spcPct val="110000"/>
              </a:lnSpc>
            </a:pPr>
            <a:endParaRPr lang="th-TH" sz="11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1547813" y="5143500"/>
            <a:ext cx="18716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Network meeting</a:t>
            </a:r>
            <a:endParaRPr lang="th-TH" sz="1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2" name="Rectangle 48"/>
          <p:cNvSpPr>
            <a:spLocks noChangeArrowheads="1"/>
          </p:cNvSpPr>
          <p:nvPr/>
        </p:nvSpPr>
        <p:spPr bwMode="auto">
          <a:xfrm>
            <a:off x="3286125" y="3571876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Training / workshop</a:t>
            </a:r>
          </a:p>
          <a:p>
            <a:r>
              <a:rPr lang="en-US" sz="1100" b="1" dirty="0">
                <a:latin typeface="Tahoma" pitchFamily="34" charset="0"/>
                <a:cs typeface="Tahoma" pitchFamily="34" charset="0"/>
              </a:rPr>
              <a:t> to officers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6176963" y="4786313"/>
            <a:ext cx="2609850" cy="1357312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Report on National development indicators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Metadata Handbook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Report on </a:t>
            </a:r>
            <a:r>
              <a:rPr lang="en-US" sz="1000" b="1" dirty="0">
                <a:solidFill>
                  <a:srgbClr val="C00000"/>
                </a:solidFill>
              </a:rPr>
              <a:t>quality assessment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Report on meeting / seminar /training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- hand book for user</a:t>
            </a:r>
          </a:p>
          <a:p>
            <a:pPr>
              <a:lnSpc>
                <a:spcPct val="115000"/>
              </a:lnSpc>
              <a:buFont typeface="Angsana New" pitchFamily="18" charset="-34"/>
              <a:buChar char="-"/>
              <a:defRPr/>
            </a:pPr>
            <a:r>
              <a:rPr lang="en-US" sz="1000" b="1" dirty="0">
                <a:solidFill>
                  <a:srgbClr val="C00000"/>
                </a:solidFill>
              </a:rPr>
              <a:t>Hand book for administrator</a:t>
            </a:r>
            <a:endParaRPr lang="en-US" sz="1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defRPr/>
            </a:pPr>
            <a:endParaRPr lang="th-TH" sz="1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04" name="il_fi" descr="http://media.bigshopping.com/webcontent/articles/article_img2011_03_29_13_40_22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286250" y="5286375"/>
            <a:ext cx="1028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4643438" y="6143625"/>
            <a:ext cx="1714500" cy="285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Web site</a:t>
            </a:r>
            <a:r>
              <a:rPr lang="th-TH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en-US" sz="1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e-book</a:t>
            </a:r>
            <a:endParaRPr lang="th-TH" sz="11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B464-8E65-4BC4-9C8F-104466E16A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050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Problem encounter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7575" y="1773239"/>
            <a:ext cx="4940309" cy="3155960"/>
          </a:xfrm>
        </p:spPr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ó"/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Cooperation</a:t>
            </a:r>
            <a:endParaRPr lang="th-TH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ó"/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Collection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ó"/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 approach</a:t>
            </a:r>
          </a:p>
          <a:p>
            <a:pPr>
              <a:buClr>
                <a:srgbClr val="C00000"/>
              </a:buClr>
              <a:buFont typeface="Wingdings 2" pitchFamily="18" charset="2"/>
              <a:buChar char="ó"/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Customization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ó"/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Training issues</a:t>
            </a:r>
          </a:p>
        </p:txBody>
      </p:sp>
      <p:pic>
        <p:nvPicPr>
          <p:cNvPr id="19460" name="Picture 6" descr="th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0"/>
            <a:ext cx="1295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493B8-DF8D-4C54-B5C5-D306BEF0ED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962" t="16601" r="22584" b="9179"/>
          <a:stretch>
            <a:fillRect/>
          </a:stretch>
        </p:blipFill>
        <p:spPr bwMode="auto">
          <a:xfrm>
            <a:off x="428596" y="158411"/>
            <a:ext cx="8429684" cy="63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785794"/>
            <a:ext cx="77724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The way forward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351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  <a:cs typeface="FreesiaUPC" pitchFamily="34" charset="-34"/>
              </a:rPr>
              <a:t>Data </a:t>
            </a:r>
            <a:r>
              <a:rPr lang="en-US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  <a:cs typeface="FreesiaUPC" pitchFamily="34" charset="-34"/>
              </a:rPr>
              <a:t>Integration – the way to do</a:t>
            </a:r>
            <a:endParaRPr lang="th-TH" sz="4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  <a:cs typeface="FreesiaUPC" pitchFamily="34" charset="-34"/>
            </a:endParaRPr>
          </a:p>
        </p:txBody>
      </p:sp>
      <p:pic>
        <p:nvPicPr>
          <p:cNvPr id="13315" name="Picture 27" descr="th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075363"/>
            <a:ext cx="129540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4" y="1318420"/>
            <a:ext cx="8786812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00063" y="3071813"/>
            <a:ext cx="1000125" cy="261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Tahoma" pitchFamily="34" charset="0"/>
                <a:cs typeface="Tahoma" pitchFamily="34" charset="0"/>
              </a:rPr>
              <a:t>21 sectors</a:t>
            </a:r>
            <a:endParaRPr lang="th-TH" sz="11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285875" y="4572000"/>
            <a:ext cx="500063" cy="2619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NSO</a:t>
            </a:r>
            <a:endParaRPr lang="th-TH" sz="1100" b="1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71475" y="5786438"/>
            <a:ext cx="1143000" cy="261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Province/area</a:t>
            </a:r>
            <a:endParaRPr lang="th-TH" sz="1100" b="1"/>
          </a:p>
        </p:txBody>
      </p:sp>
      <p:sp>
        <p:nvSpPr>
          <p:cNvPr id="8" name="TextBox 7"/>
          <p:cNvSpPr txBox="1"/>
          <p:nvPr/>
        </p:nvSpPr>
        <p:spPr>
          <a:xfrm>
            <a:off x="6500813" y="5286375"/>
            <a:ext cx="928687" cy="2762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Reports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04" y="1486792"/>
            <a:ext cx="369332" cy="5156918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Decision information for administrator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8948" y="5700502"/>
            <a:ext cx="369332" cy="1000132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200" dirty="0"/>
              <a:t>International</a:t>
            </a:r>
            <a:endParaRPr lang="th-TH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488948" y="4656828"/>
            <a:ext cx="369332" cy="1000132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dirty="0"/>
              <a:t>National</a:t>
            </a:r>
            <a:endParaRPr lang="th-TH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88948" y="3500438"/>
            <a:ext cx="369332" cy="1071570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dirty="0"/>
              <a:t>Agency</a:t>
            </a:r>
            <a:endParaRPr lang="th-TH" sz="12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8488948" y="2428868"/>
            <a:ext cx="369332" cy="928694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dirty="0"/>
              <a:t>Province</a:t>
            </a:r>
            <a:endParaRPr lang="th-TH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88948" y="1571612"/>
            <a:ext cx="369332" cy="714380"/>
          </a:xfrm>
          <a:prstGeom prst="rect">
            <a:avLst/>
          </a:prstGeom>
          <a:solidFill>
            <a:srgbClr val="CCEC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dirty="0"/>
              <a:t>Area</a:t>
            </a:r>
            <a:endParaRPr lang="th-TH" sz="1200" dirty="0"/>
          </a:p>
        </p:txBody>
      </p:sp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928688" y="1714500"/>
            <a:ext cx="857250" cy="2619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Agency</a:t>
            </a:r>
            <a:endParaRPr lang="th-TH" sz="11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B8754-D763-4661-A50A-CA6D70888D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 Architect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76475"/>
            <a:ext cx="8572560" cy="336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7727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Greg\PowerPoint Templates\Slow Roasted\Elements\spoon sti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38" y="4135438"/>
            <a:ext cx="1363662" cy="18510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Roasted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Points of interest</a:t>
            </a:r>
          </a:p>
        </p:txBody>
      </p:sp>
      <p:pic>
        <p:nvPicPr>
          <p:cNvPr id="5" name="Picture 2" descr="กรุงเทพเมืองแห่งความภูมิใจของคนไทย :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8382000" cy="410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4786322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Old English Text MT" pitchFamily="66" charset="0"/>
              </a:rPr>
              <a:t>Thank you</a:t>
            </a:r>
            <a:endParaRPr lang="th-TH" sz="8000" dirty="0">
              <a:solidFill>
                <a:srgbClr val="FFFF00"/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1864"/>
            <a:ext cx="8534400" cy="1143000"/>
          </a:xfrm>
        </p:spPr>
        <p:txBody>
          <a:bodyPr/>
          <a:lstStyle/>
          <a:p>
            <a:r>
              <a:rPr lang="en-US" sz="6600" b="1" dirty="0" smtClean="0">
                <a:latin typeface="Comic Sans MS" panose="030F0702030302020204" pitchFamily="66" charset="0"/>
              </a:rPr>
              <a:t>Cooperation &amp; </a:t>
            </a:r>
            <a:br>
              <a:rPr lang="en-US" sz="6600" b="1" dirty="0" smtClean="0">
                <a:latin typeface="Comic Sans MS" panose="030F0702030302020204" pitchFamily="66" charset="0"/>
              </a:rPr>
            </a:br>
            <a:r>
              <a:rPr lang="en-US" sz="6600" b="1" dirty="0" smtClean="0">
                <a:latin typeface="Comic Sans MS" panose="030F0702030302020204" pitchFamily="66" charset="0"/>
              </a:rPr>
              <a:t>the way forward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48424"/>
            <a:ext cx="4038600" cy="609576"/>
          </a:xfrm>
        </p:spPr>
        <p:txBody>
          <a:bodyPr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Nampung.gs4@gmail.com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598237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Nampung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Chirdchuepong</a:t>
            </a:r>
            <a:endParaRPr lang="en-US" b="1" dirty="0" smtClean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National Statistical office</a:t>
            </a:r>
            <a:endParaRPr lang="th-TH" b="1" dirty="0">
              <a:ln>
                <a:solidFill>
                  <a:srgbClr val="00B0F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0"/>
          <p:cNvSpPr>
            <a:spLocks noChangeArrowheads="1"/>
          </p:cNvSpPr>
          <p:nvPr/>
        </p:nvSpPr>
        <p:spPr bwMode="auto">
          <a:xfrm>
            <a:off x="428625" y="1052513"/>
            <a:ext cx="8391525" cy="5526087"/>
          </a:xfrm>
          <a:prstGeom prst="roundRect">
            <a:avLst>
              <a:gd name="adj" fmla="val 5347"/>
            </a:avLst>
          </a:prstGeom>
          <a:noFill/>
          <a:ln w="57150" algn="ctr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/>
            <a:endParaRPr lang="en-US" sz="1200" b="1" i="1">
              <a:latin typeface="Verdana" pitchFamily="34" charset="0"/>
              <a:cs typeface="Kodchiang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214422"/>
            <a:ext cx="2587784" cy="10926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Statistics production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500" b="1" dirty="0">
                <a:latin typeface="Tahoma" pitchFamily="34" charset="0"/>
                <a:cs typeface="Tahoma" pitchFamily="34" charset="0"/>
              </a:rPr>
              <a:t>statistics &amp; indicators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ts val="2600"/>
              </a:lnSpc>
              <a:defRPr/>
            </a:pPr>
            <a:endParaRPr lang="th-TH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17436" name="TextBox 19"/>
          <p:cNvSpPr txBox="1">
            <a:spLocks noChangeArrowheads="1"/>
          </p:cNvSpPr>
          <p:nvPr/>
        </p:nvSpPr>
        <p:spPr bwMode="auto">
          <a:xfrm>
            <a:off x="577272" y="2428868"/>
            <a:ext cx="2589374" cy="4042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  <a:defRPr/>
            </a:pP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  <a:defRPr/>
            </a:pP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  <a:defRPr/>
            </a:pP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Censuses</a:t>
            </a:r>
            <a: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/>
            </a:r>
            <a:b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</a:br>
            <a:r>
              <a:rPr lang="th-TH" sz="15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Population and </a:t>
            </a:r>
          </a:p>
          <a:p>
            <a:pPr marL="168275" indent="-168275">
              <a:buFont typeface="Arial" pitchFamily="34" charset="0"/>
              <a:buNone/>
              <a:tabLst>
                <a:tab pos="168275" algn="l"/>
              </a:tabLst>
              <a:defRPr/>
            </a:pP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   Housing Census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tabLst>
                <a:tab pos="168275" algn="l"/>
              </a:tabLst>
              <a:defRPr/>
            </a:pP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Agricultural Census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tabLst>
                <a:tab pos="168275" algn="l"/>
              </a:tabLst>
              <a:defRPr/>
            </a:pP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Business and Industry </a:t>
            </a:r>
          </a:p>
          <a:p>
            <a:pPr marL="168275" indent="-168275">
              <a:tabLst>
                <a:tab pos="168275" algn="l"/>
              </a:tabLst>
              <a:defRPr/>
            </a:pP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  Census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tabLst>
                <a:tab pos="168275" algn="l"/>
              </a:tabLst>
              <a:defRPr/>
            </a:pP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Surveys</a:t>
            </a:r>
          </a:p>
          <a:p>
            <a:pPr marL="168275" indent="-168275">
              <a:tabLst>
                <a:tab pos="168275" algn="l"/>
              </a:tabLst>
              <a:defRPr/>
            </a:pPr>
            <a: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Economic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tabLst>
                <a:tab pos="168275" algn="l"/>
              </a:tabLst>
              <a:defRPr/>
            </a:pP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-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Social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>
              <a:tabLst>
                <a:tab pos="168275" algn="l"/>
              </a:tabLst>
              <a:defRPr/>
            </a:pP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-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Public opinion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5813" y="1200150"/>
            <a:ext cx="2882900" cy="5286375"/>
            <a:chOff x="3271906" y="1200203"/>
            <a:chExt cx="2882607" cy="5285737"/>
          </a:xfrm>
        </p:grpSpPr>
        <p:sp>
          <p:nvSpPr>
            <p:cNvPr id="12" name="TextBox 11"/>
            <p:cNvSpPr txBox="1"/>
            <p:nvPr/>
          </p:nvSpPr>
          <p:spPr>
            <a:xfrm>
              <a:off x="3284362" y="1200203"/>
              <a:ext cx="2833715" cy="10564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sz="1800" b="1" dirty="0">
                  <a:latin typeface="Tahoma" pitchFamily="34" charset="0"/>
                  <a:cs typeface="Tahoma" pitchFamily="34" charset="0"/>
                </a:rPr>
                <a:t>Management of national statistical system</a:t>
              </a:r>
            </a:p>
          </p:txBody>
        </p:sp>
        <p:sp>
          <p:nvSpPr>
            <p:cNvPr id="17437" name="TextBox 20"/>
            <p:cNvSpPr txBox="1">
              <a:spLocks noChangeArrowheads="1"/>
            </p:cNvSpPr>
            <p:nvPr/>
          </p:nvSpPr>
          <p:spPr bwMode="auto">
            <a:xfrm>
              <a:off x="3271906" y="2429383"/>
              <a:ext cx="2882607" cy="40565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68275" algn="l"/>
                </a:tabLst>
                <a:defRPr/>
              </a:pPr>
              <a:r>
                <a:rPr lang="en-US" sz="16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Develop national statistical master plan</a:t>
              </a:r>
              <a:endPara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4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 </a:t>
              </a:r>
              <a:r>
                <a:rPr lang="en-US" sz="14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</a:t>
              </a:r>
              <a:r>
                <a:rPr lang="th-TH" sz="14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  </a:t>
              </a:r>
              <a:r>
                <a:rPr lang="th-TH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- </a:t>
              </a: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develop fundamental </a:t>
              </a: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statistics of the country </a:t>
              </a: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for decision making </a:t>
              </a:r>
              <a:endPara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4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</a:t>
              </a:r>
              <a:r>
                <a:rPr lang="th-TH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(</a:t>
              </a:r>
              <a:r>
                <a:rPr lang="en-US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official statistics)</a:t>
              </a:r>
              <a:endParaRPr lang="th-TH" sz="1300" b="1" i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endParaRPr lang="th-TH" sz="400" b="1" i="1" dirty="0"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68275" algn="l"/>
                </a:tabLst>
                <a:defRPr/>
              </a:pPr>
              <a:r>
                <a:rPr lang="en-US" sz="16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Establish statistics development plan</a:t>
              </a:r>
              <a:endParaRPr lang="th-TH" sz="1300" b="1" i="1" dirty="0"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300" b="1" i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     </a:t>
              </a:r>
              <a:r>
                <a:rPr lang="th-TH" sz="14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- </a:t>
              </a:r>
              <a:r>
                <a:rPr lang="th-TH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</a:t>
              </a: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quality assessment</a:t>
              </a:r>
              <a:endPara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- </a:t>
              </a:r>
              <a:r>
                <a:rPr lang="en-US" sz="1400" b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statistical standard</a:t>
              </a:r>
              <a:endPara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 (</a:t>
              </a:r>
              <a:r>
                <a:rPr lang="en-US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definition, classification</a:t>
              </a:r>
              <a:r>
                <a:rPr lang="th-TH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</a:t>
              </a:r>
              <a:endParaRPr lang="en-US" sz="1300" b="1" i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en-US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  for occupation/industry/</a:t>
              </a: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en-US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           education, </a:t>
              </a:r>
              <a:r>
                <a:rPr lang="th-TH" sz="13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..)</a:t>
              </a: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endParaRPr lang="th-TH" sz="400" b="1" dirty="0"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68275" algn="l"/>
                </a:tabLst>
                <a:defRPr/>
              </a:pPr>
              <a:r>
                <a:rPr lang="th-TH" sz="16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</a:t>
              </a:r>
              <a:r>
                <a:rPr lang="en-US" sz="16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Statistical Information Integration and Sharing </a:t>
              </a:r>
              <a:endPara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endParaRPr>
            </a:p>
            <a:p>
              <a:pPr marL="168275" indent="-168275" fontAlgn="auto">
                <a:spcBef>
                  <a:spcPts val="0"/>
                </a:spcBef>
                <a:spcAft>
                  <a:spcPts val="0"/>
                </a:spcAft>
                <a:tabLst>
                  <a:tab pos="168275" algn="l"/>
                </a:tabLst>
                <a:defRPr/>
              </a:pPr>
              <a:r>
                <a:rPr lang="th-TH" sz="1600" b="1" dirty="0">
                  <a:latin typeface="Tahoma" pitchFamily="34" charset="0"/>
                  <a:ea typeface="Gulim" pitchFamily="34" charset="-127"/>
                  <a:cs typeface="Tahoma" pitchFamily="34" charset="0"/>
                </a:rPr>
                <a:t>  </a:t>
              </a:r>
              <a:r>
                <a:rPr lang="th-TH" sz="14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(</a:t>
              </a:r>
              <a:r>
                <a:rPr lang="en-US" sz="14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develop a centralized  system</a:t>
              </a:r>
              <a:r>
                <a:rPr lang="th-TH" sz="1400" b="1" i="1" dirty="0">
                  <a:solidFill>
                    <a:srgbClr val="0000FF"/>
                  </a:solidFill>
                  <a:latin typeface="Tahoma" pitchFamily="34" charset="0"/>
                  <a:ea typeface="Gulim" pitchFamily="34" charset="-127"/>
                  <a:cs typeface="Tahoma" pitchFamily="34" charset="0"/>
                </a:rPr>
                <a:t>)</a:t>
              </a:r>
              <a:endParaRPr lang="en-US" sz="1400" b="1" i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66891" y="1192421"/>
            <a:ext cx="2473951" cy="1092607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18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Statistical </a:t>
            </a:r>
            <a:r>
              <a:rPr lang="en-US" sz="1800" b="1" dirty="0" smtClean="0">
                <a:latin typeface="Tahoma" pitchFamily="34" charset="0"/>
                <a:ea typeface="Gulim" pitchFamily="34" charset="-127"/>
                <a:cs typeface="Tahoma" pitchFamily="34" charset="0"/>
              </a:rPr>
              <a:t>services</a:t>
            </a:r>
            <a:endParaRPr lang="en-US" sz="18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>
              <a:lnSpc>
                <a:spcPts val="2600"/>
              </a:lnSpc>
              <a:defRPr/>
            </a:pPr>
            <a:endParaRPr lang="th-TH" sz="22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>
              <a:lnSpc>
                <a:spcPts val="2600"/>
              </a:lnSpc>
              <a:defRPr/>
            </a:pPr>
            <a:endParaRPr lang="en-US" sz="22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3398" y="2428868"/>
            <a:ext cx="2473951" cy="4024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Advice on statistical technique</a:t>
            </a: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endParaRPr lang="en-US" sz="8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Training/Study visit</a:t>
            </a: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   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Statistics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/>
            </a:r>
            <a:b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</a:b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Computer programs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endParaRPr lang="th-TH" sz="8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Collaboration in statistical matter</a:t>
            </a:r>
            <a: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/>
            </a:r>
            <a:br>
              <a:rPr lang="th-TH" sz="1600" b="1" dirty="0">
                <a:latin typeface="Tahoma" pitchFamily="34" charset="0"/>
                <a:ea typeface="Gulim" pitchFamily="34" charset="-127"/>
                <a:cs typeface="Tahoma" pitchFamily="34" charset="0"/>
              </a:rPr>
            </a:br>
            <a:r>
              <a:rPr lang="th-TH" sz="14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   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Domestic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/>
            </a:r>
            <a:b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</a:b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-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International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endParaRPr lang="th-TH" sz="8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8275" algn="l"/>
              </a:tabLst>
              <a:defRPr/>
            </a:pPr>
            <a:r>
              <a:rPr lang="en-US" sz="14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Compile statistics / indicators</a:t>
            </a:r>
            <a:endParaRPr lang="th-TH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r>
              <a:rPr lang="th-TH" sz="14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  <a:ea typeface="Gulim" pitchFamily="34" charset="-127"/>
                <a:cs typeface="Tahoma" pitchFamily="34" charset="0"/>
              </a:rPr>
              <a:t>    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-</a:t>
            </a: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from NSO</a:t>
            </a:r>
            <a:endParaRPr lang="th-TH" sz="1400" b="1" dirty="0">
              <a:solidFill>
                <a:srgbClr val="0000FF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r>
              <a:rPr lang="th-TH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     - </a:t>
            </a:r>
            <a:r>
              <a:rPr lang="en-US" sz="1400" b="1" dirty="0">
                <a:solidFill>
                  <a:srgbClr val="0000FF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from other agencies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endParaRPr lang="en-US" sz="1600" b="1" dirty="0"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3088" name="TextBox 13"/>
          <p:cNvSpPr txBox="1">
            <a:spLocks noChangeArrowheads="1"/>
          </p:cNvSpPr>
          <p:nvPr/>
        </p:nvSpPr>
        <p:spPr bwMode="auto">
          <a:xfrm>
            <a:off x="214313" y="357188"/>
            <a:ext cx="8643937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The Role of NSO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by Statistics Act 2007</a:t>
            </a:r>
            <a:r>
              <a:rPr lang="th-TH" sz="20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089" name="Rectangle 15"/>
          <p:cNvSpPr>
            <a:spLocks noChangeArrowheads="1"/>
          </p:cNvSpPr>
          <p:nvPr/>
        </p:nvSpPr>
        <p:spPr bwMode="auto">
          <a:xfrm>
            <a:off x="576263" y="2500313"/>
            <a:ext cx="2339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1600" b="1">
                <a:solidFill>
                  <a:srgbClr val="2C942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Produce basic information</a:t>
            </a:r>
            <a:r>
              <a:rPr lang="th-TH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from</a:t>
            </a:r>
            <a:endParaRPr lang="th-TH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7554" y="3643314"/>
            <a:ext cx="2286016" cy="1285884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857884" y="5286388"/>
            <a:ext cx="3071834" cy="128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9243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The relation</a:t>
            </a:r>
            <a:endParaRPr lang="th-TH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12" y="1772816"/>
            <a:ext cx="6730516" cy="209587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Statistical Master Plan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statXchange</a:t>
            </a:r>
            <a:endParaRPr lang="en-US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KNDI</a:t>
            </a:r>
            <a:endParaRPr lang="th-TH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24297"/>
              </p:ext>
            </p:extLst>
          </p:nvPr>
        </p:nvGraphicFramePr>
        <p:xfrm>
          <a:off x="899591" y="4077072"/>
          <a:ext cx="7916417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925"/>
                <a:gridCol w="880107"/>
                <a:gridCol w="953449"/>
                <a:gridCol w="806765"/>
                <a:gridCol w="806765"/>
                <a:gridCol w="806765"/>
                <a:gridCol w="806765"/>
                <a:gridCol w="728876"/>
              </a:tblGrid>
              <a:tr h="558062"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2009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2010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2011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2012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2013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….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Narrow" panose="020B0606020202030204" pitchFamily="34" charset="0"/>
                        </a:rPr>
                        <a:t>statXchange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Master Plan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KNDI</a:t>
                      </a:r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1631"/>
            <a:ext cx="3816424" cy="1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96036" y="5517232"/>
            <a:ext cx="26282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48064" y="6021288"/>
            <a:ext cx="23762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7824" y="5517232"/>
            <a:ext cx="190821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1960" y="6021288"/>
            <a:ext cx="936104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26" idx="3"/>
          </p:cNvCxnSpPr>
          <p:nvPr/>
        </p:nvCxnSpPr>
        <p:spPr>
          <a:xfrm flipV="1">
            <a:off x="6804248" y="4884213"/>
            <a:ext cx="720080" cy="1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71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231775"/>
            <a:ext cx="9144000" cy="993775"/>
            <a:chOff x="288" y="-164"/>
            <a:chExt cx="5177" cy="626"/>
          </a:xfrm>
        </p:grpSpPr>
        <p:pic>
          <p:nvPicPr>
            <p:cNvPr id="4113" name="Rectangl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-164"/>
              <a:ext cx="517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>
              <a:off x="327" y="48"/>
              <a:ext cx="510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91432"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4400" b="1">
                  <a:solidFill>
                    <a:schemeClr val="bg1"/>
                  </a:solidFill>
                  <a:latin typeface="Angsana New" pitchFamily="18" charset="-34"/>
                  <a:cs typeface="Tahoma" pitchFamily="34" charset="0"/>
                </a:rPr>
                <a:t>Thailand Statistical Master Plan: Principal Idea</a:t>
              </a:r>
              <a:endParaRPr lang="th-TH" sz="4400" b="1">
                <a:solidFill>
                  <a:schemeClr val="bg1"/>
                </a:solidFill>
                <a:latin typeface="Angsana New" pitchFamily="18" charset="-34"/>
                <a:cs typeface="Tahoma" pitchFamily="34" charset="0"/>
              </a:endParaRPr>
            </a:p>
          </p:txBody>
        </p:sp>
      </p:grp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1752600" y="1487488"/>
            <a:ext cx="2971800" cy="857250"/>
          </a:xfrm>
          <a:prstGeom prst="rect">
            <a:avLst/>
          </a:prstGeom>
          <a:solidFill>
            <a:srgbClr val="7BA79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9564F">
                <a:alpha val="50000"/>
              </a:srgb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en-US" sz="220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Statistical Committee</a:t>
            </a:r>
            <a:endParaRPr lang="th-TH" sz="220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642938" y="3017838"/>
            <a:ext cx="2519362" cy="1000125"/>
          </a:xfrm>
          <a:prstGeom prst="rect">
            <a:avLst/>
          </a:prstGeom>
          <a:solidFill>
            <a:srgbClr val="BAD0CB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en-US" sz="2000">
                <a:latin typeface="Tahoma" pitchFamily="34" charset="0"/>
                <a:cs typeface="Tahoma" pitchFamily="34" charset="0"/>
              </a:rPr>
              <a:t>Sectoral Statistics Sub-committees</a:t>
            </a:r>
          </a:p>
          <a:p>
            <a:pPr algn="ctr">
              <a:defRPr/>
            </a:pPr>
            <a:r>
              <a:rPr lang="en-US" sz="1600" i="1">
                <a:latin typeface="Tahoma" pitchFamily="34" charset="0"/>
                <a:cs typeface="Tahoma" pitchFamily="34" charset="0"/>
              </a:rPr>
              <a:t>(21 sub-committees)</a:t>
            </a:r>
            <a:endParaRPr lang="th-TH" sz="1600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3519488" y="3065463"/>
            <a:ext cx="2481262" cy="928687"/>
          </a:xfrm>
          <a:prstGeom prst="rect">
            <a:avLst/>
          </a:prstGeom>
          <a:solidFill>
            <a:srgbClr val="BAD0CB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Provincial Statistics committees</a:t>
            </a:r>
          </a:p>
          <a:p>
            <a:pPr algn="ctr">
              <a:defRPr/>
            </a:pPr>
            <a:r>
              <a:rPr lang="th-TH" sz="14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76 committees</a:t>
            </a:r>
            <a:r>
              <a:rPr lang="th-TH" sz="14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6" name="Down Arrow 85"/>
          <p:cNvSpPr/>
          <p:nvPr/>
        </p:nvSpPr>
        <p:spPr>
          <a:xfrm>
            <a:off x="2266950" y="2420938"/>
            <a:ext cx="217488" cy="444500"/>
          </a:xfrm>
          <a:prstGeom prst="downArrow">
            <a:avLst/>
          </a:prstGeom>
          <a:solidFill>
            <a:srgbClr val="7BA79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kern="0">
              <a:solidFill>
                <a:sysClr val="window" lastClr="FFFFFF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4067175" y="2420938"/>
            <a:ext cx="217488" cy="454025"/>
          </a:xfrm>
          <a:prstGeom prst="downArrow">
            <a:avLst/>
          </a:prstGeom>
          <a:solidFill>
            <a:srgbClr val="7BA79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kern="0">
              <a:solidFill>
                <a:sysClr val="window" lastClr="FFFFFF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8625" y="2946400"/>
            <a:ext cx="5786438" cy="1214438"/>
          </a:xfrm>
          <a:prstGeom prst="rect">
            <a:avLst/>
          </a:prstGeom>
          <a:noFill/>
          <a:ln w="19050" cap="flat" cmpd="sng" algn="ctr">
            <a:solidFill>
              <a:srgbClr val="7BA79D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9" name="Down Arrow 88"/>
          <p:cNvSpPr/>
          <p:nvPr/>
        </p:nvSpPr>
        <p:spPr>
          <a:xfrm>
            <a:off x="3173413" y="4221163"/>
            <a:ext cx="174625" cy="542925"/>
          </a:xfrm>
          <a:prstGeom prst="downArrow">
            <a:avLst/>
          </a:prstGeom>
          <a:solidFill>
            <a:srgbClr val="7BA79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kern="0">
              <a:solidFill>
                <a:sysClr val="window" lastClr="FFFFFF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4643438" y="5227638"/>
            <a:ext cx="1589087" cy="1587"/>
          </a:xfrm>
          <a:prstGeom prst="straightConnector1">
            <a:avLst/>
          </a:prstGeom>
          <a:noFill/>
          <a:ln w="28575" cap="flat" cmpd="sng" algn="ctr">
            <a:solidFill>
              <a:srgbClr val="A5AB8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2" name="Text Box 13"/>
          <p:cNvSpPr txBox="1">
            <a:spLocks noChangeArrowheads="1"/>
          </p:cNvSpPr>
          <p:nvPr/>
        </p:nvSpPr>
        <p:spPr bwMode="auto">
          <a:xfrm>
            <a:off x="1692275" y="4797425"/>
            <a:ext cx="3186113" cy="827088"/>
          </a:xfrm>
          <a:prstGeom prst="rect">
            <a:avLst/>
          </a:prstGeom>
          <a:solidFill>
            <a:srgbClr val="A5AB81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4000" tIns="10800" rIns="54000" bIns="1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Official Statistics &amp; 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responsible agencies</a:t>
            </a:r>
            <a:endParaRPr lang="th-TH" sz="2400" kern="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 flipH="1" flipV="1">
            <a:off x="7573963" y="2085975"/>
            <a:ext cx="22225" cy="2782888"/>
          </a:xfrm>
          <a:prstGeom prst="straightConnector1">
            <a:avLst/>
          </a:prstGeom>
          <a:noFill/>
          <a:ln w="38100" algn="ctr">
            <a:solidFill>
              <a:srgbClr val="A5C249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6643688" y="2924175"/>
            <a:ext cx="1928812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4000" tIns="36000" rIns="54000" bIns="36000" anchor="ctr"/>
          <a:lstStyle/>
          <a:p>
            <a:pPr marL="182563" indent="-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  <a:ea typeface="Tahoma" pitchFamily="34" charset="0"/>
              </a:rPr>
              <a:t>Government Policy</a:t>
            </a:r>
            <a:endParaRPr lang="th-TH" sz="2400" kern="0" dirty="0">
              <a:solidFill>
                <a:sysClr val="windowText" lastClr="000000"/>
              </a:solidFill>
              <a:ea typeface="Tahoma" pitchFamily="34" charset="0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572250" y="1295400"/>
            <a:ext cx="2000250" cy="728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54000" tIns="10800" rIns="54000" bIns="1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FFFF00"/>
                </a:solidFill>
                <a:ea typeface="Tahoma" pitchFamily="34" charset="0"/>
              </a:rPr>
              <a:t>Good Governance</a:t>
            </a:r>
            <a:endParaRPr lang="th-TH" sz="1800" kern="0" dirty="0">
              <a:solidFill>
                <a:srgbClr val="FFFF00"/>
              </a:solidFill>
              <a:ea typeface="Tahoma" pitchFamily="34" charset="0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286500" y="4941888"/>
            <a:ext cx="2500313" cy="538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4000" tIns="10800" rIns="54000" bIns="1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00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MIS </a:t>
            </a:r>
            <a:r>
              <a:rPr lang="en-US" kern="0" dirty="0">
                <a:solidFill>
                  <a:srgbClr val="FFFF00"/>
                </a:solidFill>
                <a:latin typeface="CordiaUPC" pitchFamily="34" charset="-34"/>
                <a:ea typeface="Tahoma" pitchFamily="34" charset="0"/>
                <a:cs typeface="CordiaUPC" pitchFamily="34" charset="-34"/>
                <a:sym typeface="Wingdings" pitchFamily="2" charset="2"/>
              </a:rPr>
              <a:t> </a:t>
            </a:r>
            <a:r>
              <a:rPr lang="en-US" kern="0" dirty="0">
                <a:solidFill>
                  <a:srgbClr val="FFFF00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DSS </a:t>
            </a:r>
            <a:r>
              <a:rPr lang="en-US" kern="0" dirty="0">
                <a:solidFill>
                  <a:srgbClr val="FFFF00"/>
                </a:solidFill>
                <a:latin typeface="CordiaUPC" pitchFamily="34" charset="-34"/>
                <a:ea typeface="Tahoma" pitchFamily="34" charset="0"/>
                <a:cs typeface="CordiaUPC" pitchFamily="34" charset="-34"/>
                <a:sym typeface="Wingdings" pitchFamily="2" charset="2"/>
              </a:rPr>
              <a:t></a:t>
            </a:r>
            <a:r>
              <a:rPr lang="en-US" kern="0" dirty="0">
                <a:solidFill>
                  <a:srgbClr val="FFFF00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  EIS</a:t>
            </a:r>
            <a:endParaRPr lang="th-TH" kern="0" dirty="0">
              <a:solidFill>
                <a:srgbClr val="FFFF00"/>
              </a:solidFill>
              <a:latin typeface="CordiaUPC" pitchFamily="34" charset="-34"/>
              <a:ea typeface="Tahoma" pitchFamily="34" charset="0"/>
              <a:cs typeface="CordiaUPC" pitchFamily="34" charset="-34"/>
            </a:endParaRPr>
          </a:p>
        </p:txBody>
      </p:sp>
      <p:sp>
        <p:nvSpPr>
          <p:cNvPr id="4112" name="Slide Number Placeholder 3"/>
          <p:cNvSpPr txBox="1">
            <a:spLocks noGrp="1"/>
          </p:cNvSpPr>
          <p:nvPr/>
        </p:nvSpPr>
        <p:spPr bwMode="auto">
          <a:xfrm>
            <a:off x="8458200" y="64738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/>
              <a:t>3</a:t>
            </a:r>
            <a:endParaRPr lang="th-TH" sz="1400" b="1"/>
          </a:p>
        </p:txBody>
      </p:sp>
    </p:spTree>
    <p:extLst>
      <p:ext uri="{BB962C8B-B14F-4D97-AF65-F5344CB8AC3E}">
        <p14:creationId xmlns:p14="http://schemas.microsoft.com/office/powerpoint/2010/main" val="6960460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762000" y="914400"/>
            <a:ext cx="6911975" cy="1760538"/>
            <a:chOff x="480" y="576"/>
            <a:chExt cx="4354" cy="1109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728" y="576"/>
              <a:ext cx="2400" cy="432"/>
              <a:chOff x="1344" y="455"/>
              <a:chExt cx="1994" cy="540"/>
            </a:xfrm>
          </p:grpSpPr>
          <p:cxnSp>
            <p:nvCxnSpPr>
              <p:cNvPr id="2" name="ลูกศรเชื่อมต่อแบบตรง 41"/>
              <p:cNvCxnSpPr>
                <a:cxnSpLocks noChangeShapeType="1"/>
              </p:cNvCxnSpPr>
              <p:nvPr/>
            </p:nvCxnSpPr>
            <p:spPr bwMode="auto">
              <a:xfrm flipH="1">
                <a:off x="1354" y="720"/>
                <a:ext cx="1" cy="275"/>
              </a:xfrm>
              <a:prstGeom prst="straightConnector1">
                <a:avLst/>
              </a:prstGeom>
              <a:noFill/>
              <a:ln w="38100" algn="ctr">
                <a:solidFill>
                  <a:srgbClr val="4BACC6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3" name="ลูกศรเชื่อมต่อแบบตรง 42"/>
              <p:cNvCxnSpPr>
                <a:cxnSpLocks noChangeShapeType="1"/>
              </p:cNvCxnSpPr>
              <p:nvPr/>
            </p:nvCxnSpPr>
            <p:spPr bwMode="auto">
              <a:xfrm flipH="1">
                <a:off x="3330" y="720"/>
                <a:ext cx="2" cy="275"/>
              </a:xfrm>
              <a:prstGeom prst="straightConnector1">
                <a:avLst/>
              </a:prstGeom>
              <a:noFill/>
              <a:ln w="38100" algn="ctr">
                <a:solidFill>
                  <a:srgbClr val="4BACC6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4" name="ลูกศรเชื่อมต่อแบบตรง 43"/>
              <p:cNvCxnSpPr>
                <a:cxnSpLocks noChangeShapeType="1"/>
              </p:cNvCxnSpPr>
              <p:nvPr/>
            </p:nvCxnSpPr>
            <p:spPr bwMode="auto">
              <a:xfrm flipH="1">
                <a:off x="2341" y="455"/>
                <a:ext cx="1" cy="248"/>
              </a:xfrm>
              <a:prstGeom prst="straightConnector1">
                <a:avLst/>
              </a:prstGeom>
              <a:noFill/>
              <a:ln w="38100" algn="ctr">
                <a:solidFill>
                  <a:srgbClr val="4BACC6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" name="ตัวเชื่อมต่อตรง 38"/>
              <p:cNvCxnSpPr>
                <a:cxnSpLocks noChangeShapeType="1"/>
              </p:cNvCxnSpPr>
              <p:nvPr/>
            </p:nvCxnSpPr>
            <p:spPr bwMode="auto">
              <a:xfrm>
                <a:off x="1344" y="720"/>
                <a:ext cx="1994" cy="3"/>
              </a:xfrm>
              <a:prstGeom prst="line">
                <a:avLst/>
              </a:prstGeom>
              <a:noFill/>
              <a:ln w="38100" algn="ctr">
                <a:solidFill>
                  <a:srgbClr val="4BACC6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480" y="1031"/>
              <a:ext cx="2544" cy="6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6" rIns="91434" bIns="45716">
              <a:spAutoFit/>
            </a:bodyPr>
            <a:lstStyle/>
            <a:p>
              <a:pPr algn="ctr" defTabSz="912813"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Committee on National Statistical System Management</a:t>
              </a:r>
            </a:p>
            <a:p>
              <a:pPr algn="ctr" defTabSz="912813">
                <a:defRPr/>
              </a:pPr>
              <a:r>
                <a:rPr lang="en-US" sz="1500" b="1" i="1">
                  <a:solidFill>
                    <a:srgbClr val="000000"/>
                  </a:solidFill>
                </a:rPr>
                <a:t>(3 Major Stat.: Social, Economics, and Natural resources and environment)</a:t>
              </a: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3442" y="1045"/>
              <a:ext cx="1392" cy="3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4" tIns="45716" rIns="91434" bIns="45716">
              <a:spAutoFit/>
            </a:bodyPr>
            <a:lstStyle/>
            <a:p>
              <a:pPr algn="ctr" defTabSz="912813"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Technical </a:t>
              </a:r>
              <a:r>
                <a:rPr lang="en-US" sz="1600" b="1" dirty="0">
                  <a:solidFill>
                    <a:srgbClr val="000000"/>
                  </a:solidFill>
                </a:rPr>
                <a:t>Advisory </a:t>
              </a:r>
            </a:p>
            <a:p>
              <a:pPr algn="ctr" defTabSz="912813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Committee</a:t>
              </a:r>
              <a:endParaRPr lang="en-US" sz="15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5142" name="TextBox 37"/>
            <p:cNvSpPr txBox="1">
              <a:spLocks noChangeArrowheads="1"/>
            </p:cNvSpPr>
            <p:nvPr/>
          </p:nvSpPr>
          <p:spPr bwMode="auto">
            <a:xfrm>
              <a:off x="2932" y="604"/>
              <a:ext cx="168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6" rIns="91434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300" b="1" i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Cabinet approval, 3 May 2011</a:t>
              </a:r>
              <a:endParaRPr lang="th-TH" sz="13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371600" y="2703513"/>
            <a:ext cx="2895600" cy="649287"/>
            <a:chOff x="1344" y="455"/>
            <a:chExt cx="1994" cy="540"/>
          </a:xfrm>
        </p:grpSpPr>
        <p:cxnSp>
          <p:nvCxnSpPr>
            <p:cNvPr id="34" name="ลูกศรเชื่อมต่อแบบตรง 41"/>
            <p:cNvCxnSpPr>
              <a:cxnSpLocks noChangeShapeType="1"/>
            </p:cNvCxnSpPr>
            <p:nvPr/>
          </p:nvCxnSpPr>
          <p:spPr bwMode="auto">
            <a:xfrm flipH="1">
              <a:off x="1354" y="720"/>
              <a:ext cx="1" cy="275"/>
            </a:xfrm>
            <a:prstGeom prst="straightConnector1">
              <a:avLst/>
            </a:prstGeom>
            <a:noFill/>
            <a:ln w="38100" algn="ctr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5" name="ลูกศรเชื่อมต่อแบบตรง 42"/>
            <p:cNvCxnSpPr>
              <a:cxnSpLocks noChangeShapeType="1"/>
            </p:cNvCxnSpPr>
            <p:nvPr/>
          </p:nvCxnSpPr>
          <p:spPr bwMode="auto">
            <a:xfrm flipH="1">
              <a:off x="3330" y="720"/>
              <a:ext cx="1" cy="275"/>
            </a:xfrm>
            <a:prstGeom prst="straightConnector1">
              <a:avLst/>
            </a:prstGeom>
            <a:noFill/>
            <a:ln w="38100" algn="ctr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6" name="ลูกศรเชื่อมต่อแบบตรง 43"/>
            <p:cNvCxnSpPr>
              <a:cxnSpLocks noChangeShapeType="1"/>
            </p:cNvCxnSpPr>
            <p:nvPr/>
          </p:nvCxnSpPr>
          <p:spPr bwMode="auto">
            <a:xfrm flipH="1">
              <a:off x="2341" y="455"/>
              <a:ext cx="1" cy="247"/>
            </a:xfrm>
            <a:prstGeom prst="straightConnector1">
              <a:avLst/>
            </a:prstGeom>
            <a:noFill/>
            <a:ln w="38100" algn="ctr">
              <a:solidFill>
                <a:srgbClr val="4BACC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7" name="ตัวเชื่อมต่อตรง 38"/>
            <p:cNvCxnSpPr>
              <a:cxnSpLocks noChangeShapeType="1"/>
            </p:cNvCxnSpPr>
            <p:nvPr/>
          </p:nvCxnSpPr>
          <p:spPr bwMode="auto">
            <a:xfrm>
              <a:off x="1344" y="720"/>
              <a:ext cx="1994" cy="0"/>
            </a:xfrm>
            <a:prstGeom prst="line">
              <a:avLst/>
            </a:prstGeom>
            <a:noFill/>
            <a:ln w="38100" algn="ctr">
              <a:solidFill>
                <a:srgbClr val="4BACC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9" name="TextBox 8"/>
          <p:cNvSpPr txBox="1"/>
          <p:nvPr/>
        </p:nvSpPr>
        <p:spPr>
          <a:xfrm>
            <a:off x="304800" y="3389313"/>
            <a:ext cx="2133600" cy="10191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4" tIns="45716" rIns="91434" bIns="45716" anchor="ctr">
            <a:spAutoFit/>
          </a:bodyPr>
          <a:lstStyle/>
          <a:p>
            <a:pPr algn="ctr" defTabSz="912813">
              <a:defRPr/>
            </a:pPr>
            <a:r>
              <a:rPr lang="en-US" sz="1400" b="1">
                <a:solidFill>
                  <a:srgbClr val="0000FF"/>
                </a:solidFill>
              </a:rPr>
              <a:t>Sectoral Statistical </a:t>
            </a:r>
          </a:p>
          <a:p>
            <a:pPr algn="ctr" defTabSz="912813">
              <a:defRPr/>
            </a:pPr>
            <a:r>
              <a:rPr lang="en-US" sz="1400" b="1">
                <a:solidFill>
                  <a:srgbClr val="0000FF"/>
                </a:solidFill>
              </a:rPr>
              <a:t>Sub-committee</a:t>
            </a:r>
          </a:p>
          <a:p>
            <a:pPr algn="ctr" defTabSz="912813">
              <a:defRPr/>
            </a:pPr>
            <a:r>
              <a:rPr lang="en-US" sz="1400" b="1">
                <a:solidFill>
                  <a:srgbClr val="0000FF"/>
                </a:solidFill>
              </a:rPr>
              <a:t>(21 sectors)</a:t>
            </a:r>
          </a:p>
          <a:p>
            <a:pPr algn="ctr" defTabSz="912813">
              <a:defRPr/>
            </a:pPr>
            <a:endParaRPr lang="en-US" sz="500" b="1">
              <a:solidFill>
                <a:srgbClr val="0000FF"/>
              </a:solidFill>
            </a:endParaRPr>
          </a:p>
          <a:p>
            <a:pPr algn="ctr" defTabSz="912813">
              <a:defRPr/>
            </a:pPr>
            <a:r>
              <a:rPr lang="en-US" sz="1400" b="1" i="1">
                <a:solidFill>
                  <a:srgbClr val="0000FF"/>
                </a:solidFill>
              </a:rPr>
              <a:t>(Function Base)</a:t>
            </a:r>
            <a:endParaRPr lang="th-TH" sz="1400" b="1" i="1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313" y="3400425"/>
            <a:ext cx="3600450" cy="1019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anchor="ctr">
            <a:spAutoFit/>
          </a:bodyPr>
          <a:lstStyle/>
          <a:p>
            <a:pPr algn="ctr" defTabSz="912813">
              <a:defRPr/>
            </a:pPr>
            <a:r>
              <a:rPr lang="en-US" sz="1400" b="1" dirty="0">
                <a:solidFill>
                  <a:srgbClr val="0000CC"/>
                </a:solidFill>
              </a:rPr>
              <a:t>Provincial Statistical </a:t>
            </a:r>
          </a:p>
          <a:p>
            <a:pPr algn="ctr" defTabSz="912813">
              <a:defRPr/>
            </a:pPr>
            <a:r>
              <a:rPr lang="en-US" sz="1400" b="1" dirty="0">
                <a:solidFill>
                  <a:srgbClr val="0000CC"/>
                </a:solidFill>
              </a:rPr>
              <a:t>committee</a:t>
            </a:r>
          </a:p>
          <a:p>
            <a:pPr algn="ctr" defTabSz="912813">
              <a:defRPr/>
            </a:pPr>
            <a:r>
              <a:rPr lang="en-US" sz="1400" b="1" dirty="0">
                <a:solidFill>
                  <a:srgbClr val="0000CC"/>
                </a:solidFill>
              </a:rPr>
              <a:t>(76 provinces/18 provincial clusters)</a:t>
            </a:r>
          </a:p>
          <a:p>
            <a:pPr algn="ctr" defTabSz="912813">
              <a:defRPr/>
            </a:pPr>
            <a:endParaRPr lang="en-US" sz="500" b="1" dirty="0">
              <a:solidFill>
                <a:srgbClr val="0000CC"/>
              </a:solidFill>
            </a:endParaRPr>
          </a:p>
          <a:p>
            <a:pPr algn="ctr" defTabSz="912813">
              <a:defRPr/>
            </a:pPr>
            <a:r>
              <a:rPr lang="en-US" sz="1400" b="1" i="1" dirty="0">
                <a:solidFill>
                  <a:srgbClr val="0000CC"/>
                </a:solidFill>
              </a:rPr>
              <a:t>(Area Base)</a:t>
            </a:r>
            <a:endParaRPr lang="th-TH" sz="1400" b="1" i="1" dirty="0">
              <a:solidFill>
                <a:srgbClr val="0000CC"/>
              </a:solidFill>
            </a:endParaRPr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28600" y="914400"/>
            <a:ext cx="8839200" cy="5422901"/>
            <a:chOff x="144" y="576"/>
            <a:chExt cx="5568" cy="3416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797" y="3003"/>
              <a:ext cx="4915" cy="989"/>
            </a:xfrm>
            <a:prstGeom prst="rect">
              <a:avLst/>
            </a:prstGeom>
            <a:ln>
              <a:solidFill>
                <a:srgbClr val="FF7C80"/>
              </a:solidFill>
              <a:prstDash val="sysDash"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25" tIns="45714" rIns="91425" bIns="45714">
              <a:spAutoFit/>
            </a:bodyPr>
            <a:lstStyle/>
            <a:p>
              <a:pPr defTabSz="912813">
                <a:defRPr/>
              </a:pPr>
              <a:r>
                <a:rPr lang="en-US" sz="1600" b="1" u="sng" dirty="0">
                  <a:solidFill>
                    <a:srgbClr val="009999"/>
                  </a:solidFill>
                </a:rPr>
                <a:t>Constructing the country statistical database </a:t>
              </a:r>
              <a:r>
                <a:rPr lang="en-US" sz="1600" dirty="0">
                  <a:solidFill>
                    <a:srgbClr val="009999"/>
                  </a:solidFill>
                </a:rPr>
                <a:t>from registered base data, survey/census data</a:t>
              </a:r>
            </a:p>
            <a:p>
              <a:pPr defTabSz="912813">
                <a:defRPr/>
              </a:pPr>
              <a:r>
                <a:rPr lang="en-US" sz="1600" dirty="0">
                  <a:solidFill>
                    <a:srgbClr val="009999"/>
                  </a:solidFill>
                </a:rPr>
                <a:t>     - have official statistics; key statistics items in each sector with quality, </a:t>
              </a:r>
            </a:p>
            <a:p>
              <a:pPr defTabSz="912813">
                <a:defRPr/>
              </a:pPr>
              <a:r>
                <a:rPr lang="en-US" sz="1600" dirty="0">
                  <a:solidFill>
                    <a:srgbClr val="009999"/>
                  </a:solidFill>
                </a:rPr>
                <a:t>       completeness and no duplication, host agency of official statistics will be </a:t>
              </a:r>
            </a:p>
            <a:p>
              <a:pPr defTabSz="912813">
                <a:defRPr/>
              </a:pPr>
              <a:r>
                <a:rPr lang="en-US" sz="1600" dirty="0">
                  <a:solidFill>
                    <a:srgbClr val="009999"/>
                  </a:solidFill>
                </a:rPr>
                <a:t>       clearly identified</a:t>
              </a:r>
            </a:p>
            <a:p>
              <a:pPr defTabSz="912813">
                <a:defRPr/>
              </a:pPr>
              <a:r>
                <a:rPr lang="en-US" sz="1600" dirty="0">
                  <a:solidFill>
                    <a:srgbClr val="009999"/>
                  </a:solidFill>
                </a:rPr>
                <a:t>     - all levels of administrators will have statistical data for decision making</a:t>
              </a:r>
            </a:p>
          </p:txBody>
        </p:sp>
        <p:sp>
          <p:nvSpPr>
            <p:cNvPr id="29" name="Bent-Up Arrow 28"/>
            <p:cNvSpPr/>
            <p:nvPr/>
          </p:nvSpPr>
          <p:spPr bwMode="auto">
            <a:xfrm rot="5400000">
              <a:off x="310" y="2991"/>
              <a:ext cx="488" cy="416"/>
            </a:xfrm>
            <a:prstGeom prst="bentUpArrow">
              <a:avLst/>
            </a:prstGeom>
            <a:solidFill>
              <a:srgbClr val="FEB80A"/>
            </a:solidFill>
            <a:ln w="12700" cap="flat" cmpd="sng" algn="ctr">
              <a:solidFill>
                <a:srgbClr val="FEB8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4" tIns="45716" rIns="91434" bIns="45716" anchor="ctr"/>
            <a:lstStyle/>
            <a:p>
              <a:pPr defTabSz="914338" eaLnBrk="0" hangingPunct="0">
                <a:defRPr/>
              </a:pPr>
              <a:endParaRPr lang="en-US" sz="1800" dirty="0">
                <a:cs typeface="+mn-cs"/>
              </a:endParaRPr>
            </a:p>
          </p:txBody>
        </p:sp>
        <p:sp>
          <p:nvSpPr>
            <p:cNvPr id="5134" name="Rectangle 27"/>
            <p:cNvSpPr>
              <a:spLocks noChangeArrowheads="1"/>
            </p:cNvSpPr>
            <p:nvPr/>
          </p:nvSpPr>
          <p:spPr bwMode="auto">
            <a:xfrm>
              <a:off x="144" y="576"/>
              <a:ext cx="5520" cy="2359"/>
            </a:xfrm>
            <a:prstGeom prst="rect">
              <a:avLst/>
            </a:prstGeom>
            <a:noFill/>
            <a:ln w="19050" algn="ctr">
              <a:solidFill>
                <a:srgbClr val="FEB80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4" tIns="45716" rIns="91434" bIns="45716" anchor="ctr"/>
            <a:lstStyle/>
            <a:p>
              <a:pPr defTabSz="912813" eaLnBrk="0" hangingPunct="0"/>
              <a:endParaRPr lang="en-US" sz="1800">
                <a:cs typeface="Cordia New" pitchFamily="34" charset="-34"/>
              </a:endParaRPr>
            </a:p>
          </p:txBody>
        </p:sp>
      </p:grpSp>
      <p:sp>
        <p:nvSpPr>
          <p:cNvPr id="5127" name="Slide Number Placeholder 3"/>
          <p:cNvSpPr txBox="1">
            <a:spLocks noGrp="1"/>
          </p:cNvSpPr>
          <p:nvPr/>
        </p:nvSpPr>
        <p:spPr bwMode="auto">
          <a:xfrm>
            <a:off x="8458200" y="64738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/>
              <a:t>4</a:t>
            </a:r>
            <a:endParaRPr lang="th-TH" sz="1400" b="1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0" y="-293688"/>
            <a:ext cx="9144000" cy="1143001"/>
            <a:chOff x="0" y="-185"/>
            <a:chExt cx="5760" cy="720"/>
          </a:xfrm>
        </p:grpSpPr>
        <p:pic>
          <p:nvPicPr>
            <p:cNvPr id="5129" name="Rectangl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5"/>
              <a:ext cx="57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21"/>
            <p:cNvSpPr txBox="1">
              <a:spLocks noChangeArrowheads="1"/>
            </p:cNvSpPr>
            <p:nvPr/>
          </p:nvSpPr>
          <p:spPr bwMode="auto">
            <a:xfrm>
              <a:off x="43" y="120"/>
              <a:ext cx="567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91432"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3600" b="1">
                  <a:solidFill>
                    <a:schemeClr val="bg1"/>
                  </a:solidFill>
                  <a:latin typeface="Angsana New" pitchFamily="18" charset="-34"/>
                  <a:cs typeface="Tahoma" pitchFamily="34" charset="0"/>
                </a:rPr>
                <a:t>The Implementation of Thailand Statistical Master Plan 2011-2015</a:t>
              </a:r>
              <a:endParaRPr lang="th-TH" sz="3600" b="1">
                <a:solidFill>
                  <a:schemeClr val="bg1"/>
                </a:solidFill>
                <a:latin typeface="Angsana New" pitchFamily="18" charset="-34"/>
                <a:cs typeface="Tahoma" pitchFamily="34" charset="0"/>
              </a:endParaRPr>
            </a:p>
          </p:txBody>
        </p:sp>
        <p:sp>
          <p:nvSpPr>
            <p:cNvPr id="5131" name="TextBox 37"/>
            <p:cNvSpPr txBox="1">
              <a:spLocks noChangeArrowheads="1"/>
            </p:cNvSpPr>
            <p:nvPr/>
          </p:nvSpPr>
          <p:spPr bwMode="auto">
            <a:xfrm>
              <a:off x="3840" y="288"/>
              <a:ext cx="18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6" rIns="91434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300" b="1" i="1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Cabinet approval, 28 Dec 2010</a:t>
              </a:r>
              <a:endParaRPr lang="th-TH" sz="1300" b="1" i="1">
                <a:solidFill>
                  <a:srgbClr val="FFFF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0874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hape 141"/>
          <p:cNvCxnSpPr>
            <a:cxnSpLocks noChangeShapeType="1"/>
          </p:cNvCxnSpPr>
          <p:nvPr/>
        </p:nvCxnSpPr>
        <p:spPr bwMode="auto">
          <a:xfrm>
            <a:off x="5057775" y="4846638"/>
            <a:ext cx="2105025" cy="3175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Shape 56"/>
          <p:cNvCxnSpPr/>
          <p:nvPr/>
        </p:nvCxnSpPr>
        <p:spPr>
          <a:xfrm rot="16200000" flipH="1">
            <a:off x="2178051" y="3559175"/>
            <a:ext cx="647700" cy="1368425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3452813" y="3965575"/>
            <a:ext cx="312738" cy="2746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737100" y="3967163"/>
            <a:ext cx="312738" cy="2714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rot="5400000">
            <a:off x="5795963" y="3622675"/>
            <a:ext cx="612775" cy="1260475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1204913" y="990600"/>
            <a:ext cx="5343525" cy="815975"/>
            <a:chOff x="2448322" y="549708"/>
            <a:chExt cx="5786478" cy="815652"/>
          </a:xfrm>
        </p:grpSpPr>
        <p:pic>
          <p:nvPicPr>
            <p:cNvPr id="8238" name="Picture 3" descr="D:\toei\Format\Corbis\team-flow-chart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67" t="79286" r="6847" b="7857"/>
            <a:stretch>
              <a:fillRect/>
            </a:stretch>
          </p:blipFill>
          <p:spPr bwMode="auto">
            <a:xfrm>
              <a:off x="4892356" y="549708"/>
              <a:ext cx="934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9" name="Rectangle 85"/>
            <p:cNvSpPr>
              <a:spLocks noChangeArrowheads="1"/>
            </p:cNvSpPr>
            <p:nvPr/>
          </p:nvSpPr>
          <p:spPr bwMode="auto">
            <a:xfrm>
              <a:off x="2448322" y="908341"/>
              <a:ext cx="5786478" cy="45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2813"/>
              <a:r>
                <a:rPr lang="en-US" sz="2400" b="1">
                  <a:solidFill>
                    <a:srgbClr val="475A8D"/>
                  </a:solidFill>
                  <a:latin typeface="CordiaUPC" pitchFamily="34" charset="-34"/>
                  <a:ea typeface="Tahoma" pitchFamily="34" charset="0"/>
                  <a:cs typeface="CordiaUPC" pitchFamily="34" charset="-34"/>
                </a:rPr>
                <a:t>Sectoral Committee on Statistics Data (21 sectors)</a:t>
              </a:r>
              <a:endParaRPr lang="th-TH" sz="2400" b="1" i="1">
                <a:solidFill>
                  <a:srgbClr val="475A8D"/>
                </a:solidFill>
                <a:latin typeface="CordiaUPC" pitchFamily="34" charset="-34"/>
                <a:ea typeface="Tahoma" pitchFamily="34" charset="0"/>
                <a:cs typeface="CordiaUPC" pitchFamily="34" charset="-34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11300" y="1760538"/>
            <a:ext cx="4619625" cy="396875"/>
            <a:chOff x="2391250" y="1484126"/>
            <a:chExt cx="5004000" cy="397259"/>
          </a:xfrm>
        </p:grpSpPr>
        <p:cxnSp>
          <p:nvCxnSpPr>
            <p:cNvPr id="65" name="Elbow Connector 64"/>
            <p:cNvCxnSpPr/>
            <p:nvPr/>
          </p:nvCxnSpPr>
          <p:spPr>
            <a:xfrm rot="5400000" flipH="1" flipV="1">
              <a:off x="4892456" y="-621410"/>
              <a:ext cx="1590" cy="5004000"/>
            </a:xfrm>
            <a:prstGeom prst="bentConnector3">
              <a:avLst>
                <a:gd name="adj1" fmla="val 18366630"/>
              </a:avLst>
            </a:prstGeom>
            <a:noFill/>
            <a:ln w="12700" cap="flat" cmpd="sng" algn="ctr">
              <a:solidFill>
                <a:srgbClr val="E26508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3942955" y="1737577"/>
              <a:ext cx="2876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26508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Straight Arrow Connector 66"/>
            <p:cNvCxnSpPr/>
            <p:nvPr/>
          </p:nvCxnSpPr>
          <p:spPr>
            <a:xfrm rot="16200000" flipH="1">
              <a:off x="5631590" y="1737577"/>
              <a:ext cx="28761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26508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Straight Connector 86"/>
            <p:cNvCxnSpPr/>
            <p:nvPr/>
          </p:nvCxnSpPr>
          <p:spPr>
            <a:xfrm rot="5400000">
              <a:off x="4897755" y="1538088"/>
              <a:ext cx="109643" cy="1719"/>
            </a:xfrm>
            <a:prstGeom prst="line">
              <a:avLst/>
            </a:prstGeom>
            <a:noFill/>
            <a:ln w="25400" cap="flat" cmpd="sng" algn="ctr">
              <a:solidFill>
                <a:srgbClr val="E2650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71" name="Straight Arrow Connector 70"/>
          <p:cNvCxnSpPr/>
          <p:nvPr/>
        </p:nvCxnSpPr>
        <p:spPr>
          <a:xfrm rot="5400000">
            <a:off x="4117182" y="5039519"/>
            <a:ext cx="280987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3190875" y="4330700"/>
            <a:ext cx="1806575" cy="588963"/>
          </a:xfrm>
          <a:prstGeom prst="roundRect">
            <a:avLst/>
          </a:prstGeom>
          <a:gradFill rotWithShape="1">
            <a:gsLst>
              <a:gs pos="0">
                <a:srgbClr val="FEB80A">
                  <a:shade val="51000"/>
                  <a:satMod val="130000"/>
                </a:srgbClr>
              </a:gs>
              <a:gs pos="80000">
                <a:srgbClr val="FEB80A">
                  <a:shade val="93000"/>
                  <a:satMod val="130000"/>
                </a:srgbClr>
              </a:gs>
              <a:gs pos="100000">
                <a:srgbClr val="FEB80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B80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2813">
              <a:defRPr/>
            </a:pPr>
            <a:r>
              <a:rPr lang="en-US" sz="2400" b="1">
                <a:solidFill>
                  <a:srgbClr val="000000"/>
                </a:solidFill>
                <a:latin typeface="CordiaUPC" pitchFamily="34" charset="-34"/>
                <a:cs typeface="CordiaUPC" pitchFamily="34" charset="-34"/>
              </a:rPr>
              <a:t>Data link / integrate / share</a:t>
            </a:r>
            <a:endParaRPr lang="th-TH" sz="2400" b="1">
              <a:solidFill>
                <a:srgbClr val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1667669" y="3174207"/>
            <a:ext cx="179387" cy="0"/>
          </a:xfrm>
          <a:prstGeom prst="straightConnector1">
            <a:avLst/>
          </a:prstGeom>
          <a:noFill/>
          <a:ln w="12700" cap="flat" cmpd="sng" algn="ctr">
            <a:solidFill>
              <a:srgbClr val="E2650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Arrow Connector 61"/>
          <p:cNvCxnSpPr/>
          <p:nvPr/>
        </p:nvCxnSpPr>
        <p:spPr>
          <a:xfrm rot="5400000">
            <a:off x="3321844" y="3172619"/>
            <a:ext cx="179387" cy="3175"/>
          </a:xfrm>
          <a:prstGeom prst="straightConnector1">
            <a:avLst/>
          </a:prstGeom>
          <a:noFill/>
          <a:ln w="12700" cap="flat" cmpd="sng" algn="ctr">
            <a:solidFill>
              <a:srgbClr val="E2650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Arrow Connector 62"/>
          <p:cNvCxnSpPr/>
          <p:nvPr/>
        </p:nvCxnSpPr>
        <p:spPr>
          <a:xfrm rot="16200000" flipH="1">
            <a:off x="4987925" y="3173413"/>
            <a:ext cx="179387" cy="1588"/>
          </a:xfrm>
          <a:prstGeom prst="straightConnector1">
            <a:avLst/>
          </a:prstGeom>
          <a:noFill/>
          <a:ln w="12700" cap="flat" cmpd="sng" algn="ctr">
            <a:solidFill>
              <a:srgbClr val="E2650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63"/>
          <p:cNvCxnSpPr/>
          <p:nvPr/>
        </p:nvCxnSpPr>
        <p:spPr>
          <a:xfrm rot="5400000">
            <a:off x="6643688" y="3173413"/>
            <a:ext cx="179387" cy="1587"/>
          </a:xfrm>
          <a:prstGeom prst="straightConnector1">
            <a:avLst/>
          </a:prstGeom>
          <a:noFill/>
          <a:ln w="12700" cap="flat" cmpd="sng" algn="ctr">
            <a:solidFill>
              <a:srgbClr val="E2650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7" name="Rounded Rectangle 76"/>
          <p:cNvSpPr/>
          <p:nvPr/>
        </p:nvSpPr>
        <p:spPr>
          <a:xfrm>
            <a:off x="909638" y="3298825"/>
            <a:ext cx="1295400" cy="647700"/>
          </a:xfrm>
          <a:prstGeom prst="roundRect">
            <a:avLst/>
          </a:prstGeom>
          <a:solidFill>
            <a:srgbClr val="84AA3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2813">
              <a:defRPr/>
            </a:pPr>
            <a:r>
              <a:rPr lang="en-US" sz="1400" b="1">
                <a:solidFill>
                  <a:srgbClr val="000000"/>
                </a:solidFill>
                <a:latin typeface="CordiaUPC" pitchFamily="34" charset="-34"/>
                <a:cs typeface="CordiaUPC" pitchFamily="34" charset="-34"/>
              </a:rPr>
              <a:t>OS of Population statistics sector</a:t>
            </a:r>
            <a:endParaRPr lang="th-TH" sz="1400" b="1">
              <a:solidFill>
                <a:srgbClr val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47925" y="3298825"/>
            <a:ext cx="1295400" cy="647700"/>
          </a:xfrm>
          <a:prstGeom prst="roundRect">
            <a:avLst/>
          </a:prstGeom>
          <a:solidFill>
            <a:srgbClr val="84AA3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2813">
              <a:defRPr/>
            </a:pPr>
            <a:r>
              <a:rPr lang="en-US" sz="1400" b="1">
                <a:solidFill>
                  <a:srgbClr val="000000"/>
                </a:solidFill>
                <a:latin typeface="CordiaUPC" pitchFamily="34" charset="-34"/>
                <a:cs typeface="CordiaUPC" pitchFamily="34" charset="-34"/>
              </a:rPr>
              <a:t>OS of Labor statistics sector</a:t>
            </a:r>
            <a:endParaRPr lang="th-TH" sz="1400" b="1">
              <a:solidFill>
                <a:srgbClr val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986213" y="3298825"/>
            <a:ext cx="1295400" cy="647700"/>
          </a:xfrm>
          <a:prstGeom prst="roundRect">
            <a:avLst/>
          </a:prstGeom>
          <a:solidFill>
            <a:srgbClr val="84AA3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...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553075" y="3298825"/>
            <a:ext cx="1447800" cy="647700"/>
          </a:xfrm>
          <a:prstGeom prst="roundRect">
            <a:avLst/>
          </a:prstGeom>
          <a:solidFill>
            <a:srgbClr val="84AA3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2813">
              <a:defRPr/>
            </a:pPr>
            <a:r>
              <a:rPr lang="en-US" sz="1400" b="1">
                <a:solidFill>
                  <a:srgbClr val="000000"/>
                </a:solidFill>
                <a:latin typeface="CordiaUPC" pitchFamily="34" charset="-34"/>
                <a:cs typeface="CordiaUPC" pitchFamily="34" charset="-34"/>
              </a:rPr>
              <a:t>OS of Environmental and Resources statistics sector</a:t>
            </a:r>
            <a:endParaRPr lang="th-TH" sz="1400" b="1">
              <a:solidFill>
                <a:srgbClr val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842963" y="2190750"/>
            <a:ext cx="6132512" cy="958850"/>
            <a:chOff x="1666852" y="1914761"/>
            <a:chExt cx="6643734" cy="958162"/>
          </a:xfrm>
        </p:grpSpPr>
        <p:grpSp>
          <p:nvGrpSpPr>
            <p:cNvPr id="5" name="Group 94"/>
            <p:cNvGrpSpPr>
              <a:grpSpLocks/>
            </p:cNvGrpSpPr>
            <p:nvPr/>
          </p:nvGrpSpPr>
          <p:grpSpPr bwMode="auto">
            <a:xfrm>
              <a:off x="1666852" y="1918675"/>
              <a:ext cx="1428760" cy="932235"/>
              <a:chOff x="1716934" y="2111217"/>
              <a:chExt cx="1428760" cy="932235"/>
            </a:xfrm>
          </p:grpSpPr>
          <p:pic>
            <p:nvPicPr>
              <p:cNvPr id="8232" name="Picture 3" descr="D:\toei\Format\Corbis\team-flow-chart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" t="79288" r="73726" b="7857"/>
              <a:stretch>
                <a:fillRect/>
              </a:stretch>
            </p:blipFill>
            <p:spPr bwMode="auto">
              <a:xfrm>
                <a:off x="2074124" y="2111217"/>
                <a:ext cx="71438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3" name="Rectangle 92"/>
              <p:cNvSpPr>
                <a:spLocks noChangeArrowheads="1"/>
              </p:cNvSpPr>
              <p:nvPr/>
            </p:nvSpPr>
            <p:spPr bwMode="auto">
              <a:xfrm>
                <a:off x="1716934" y="2526102"/>
                <a:ext cx="1429185" cy="517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/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UPC" pitchFamily="34" charset="-34"/>
                    <a:ea typeface="Tahoma" pitchFamily="34" charset="0"/>
                    <a:cs typeface="CordiaUPC" pitchFamily="34" charset="-34"/>
                  </a:rPr>
                  <a:t>Sub-committee</a:t>
                </a:r>
              </a:p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UPC" pitchFamily="34" charset="-34"/>
                    <a:ea typeface="Tahoma" pitchFamily="34" charset="0"/>
                    <a:cs typeface="CordiaUPC" pitchFamily="34" charset="-34"/>
                  </a:rPr>
                  <a:t>Sector 1</a:t>
                </a:r>
                <a:endParaRPr lang="th-TH" sz="1400" b="1">
                  <a:solidFill>
                    <a:srgbClr val="E26508"/>
                  </a:solidFill>
                  <a:latin typeface="CordiaUPC" pitchFamily="34" charset="-34"/>
                  <a:ea typeface="Tahoma" pitchFamily="34" charset="0"/>
                  <a:cs typeface="CordiaUPC" pitchFamily="34" charset="-34"/>
                </a:endParaRP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381364" y="1918675"/>
              <a:ext cx="1428760" cy="932795"/>
              <a:chOff x="1309662" y="2071678"/>
              <a:chExt cx="1428760" cy="932795"/>
            </a:xfrm>
          </p:grpSpPr>
          <p:pic>
            <p:nvPicPr>
              <p:cNvPr id="8230" name="Picture 3" descr="D:\toei\Format\Corbis\team-flow-chart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" t="79288" r="73726" b="7857"/>
              <a:stretch>
                <a:fillRect/>
              </a:stretch>
            </p:blipFill>
            <p:spPr bwMode="auto">
              <a:xfrm>
                <a:off x="1666852" y="2071678"/>
                <a:ext cx="71438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1" name="Rectangle 88"/>
              <p:cNvSpPr>
                <a:spLocks noChangeArrowheads="1"/>
              </p:cNvSpPr>
              <p:nvPr/>
            </p:nvSpPr>
            <p:spPr bwMode="auto">
              <a:xfrm>
                <a:off x="1309828" y="2486563"/>
                <a:ext cx="1429186" cy="517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/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 New" pitchFamily="34" charset="-34"/>
                    <a:cs typeface="Cordia New" pitchFamily="34" charset="-34"/>
                  </a:rPr>
                  <a:t>Sub-committee</a:t>
                </a:r>
              </a:p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 New" pitchFamily="34" charset="-34"/>
                    <a:cs typeface="Cordia New" pitchFamily="34" charset="-34"/>
                  </a:rPr>
                  <a:t>Sector 2</a:t>
                </a:r>
                <a:endParaRPr lang="th-TH" sz="1400" b="1">
                  <a:solidFill>
                    <a:srgbClr val="E26508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238955" y="2333560"/>
              <a:ext cx="1071460" cy="456872"/>
            </a:xfrm>
            <a:prstGeom prst="rect">
              <a:avLst/>
            </a:prstGeom>
          </p:spPr>
          <p:txBody>
            <a:bodyPr lIns="36000" rIns="36000">
              <a:spAutoFit/>
            </a:bodyPr>
            <a:lstStyle/>
            <a:p>
              <a:pPr algn="ctr"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kern="0" dirty="0">
                  <a:solidFill>
                    <a:srgbClr val="E26508"/>
                  </a:solidFill>
                  <a:latin typeface="CordiaUPC" pitchFamily="34" charset="-34"/>
                  <a:ea typeface="Tahoma" pitchFamily="34" charset="0"/>
                  <a:cs typeface="CordiaUPC" pitchFamily="34" charset="-34"/>
                </a:rPr>
                <a:t>...</a:t>
              </a:r>
            </a:p>
          </p:txBody>
        </p:sp>
        <p:grpSp>
          <p:nvGrpSpPr>
            <p:cNvPr id="7" name="Group 98"/>
            <p:cNvGrpSpPr>
              <a:grpSpLocks/>
            </p:cNvGrpSpPr>
            <p:nvPr/>
          </p:nvGrpSpPr>
          <p:grpSpPr bwMode="auto">
            <a:xfrm>
              <a:off x="6453199" y="1914761"/>
              <a:ext cx="1857387" cy="958162"/>
              <a:chOff x="6453198" y="2107303"/>
              <a:chExt cx="1857387" cy="958162"/>
            </a:xfrm>
          </p:grpSpPr>
          <p:pic>
            <p:nvPicPr>
              <p:cNvPr id="8228" name="Picture 3" descr="D:\toei\Format\Corbis\team-flow-chart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" t="79288" r="73726" b="7857"/>
              <a:stretch>
                <a:fillRect/>
              </a:stretch>
            </p:blipFill>
            <p:spPr bwMode="auto">
              <a:xfrm>
                <a:off x="7024702" y="2107303"/>
                <a:ext cx="71438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9" name="Rectangle 93"/>
              <p:cNvSpPr>
                <a:spLocks noChangeArrowheads="1"/>
              </p:cNvSpPr>
              <p:nvPr/>
            </p:nvSpPr>
            <p:spPr bwMode="auto">
              <a:xfrm>
                <a:off x="6453160" y="2548311"/>
                <a:ext cx="1857425" cy="517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>
                <a:spAutoFit/>
              </a:bodyPr>
              <a:lstStyle/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 New" pitchFamily="34" charset="-34"/>
                    <a:cs typeface="Cordia New" pitchFamily="34" charset="-34"/>
                  </a:rPr>
                  <a:t>Sub-committee</a:t>
                </a:r>
              </a:p>
              <a:p>
                <a:pPr algn="ctr" defTabSz="912813"/>
                <a:r>
                  <a:rPr lang="en-US" sz="1400" b="1">
                    <a:solidFill>
                      <a:srgbClr val="E26508"/>
                    </a:solidFill>
                    <a:latin typeface="Cordia New" pitchFamily="34" charset="-34"/>
                    <a:cs typeface="Cordia New" pitchFamily="34" charset="-34"/>
                  </a:rPr>
                  <a:t>Sector 2</a:t>
                </a:r>
                <a:r>
                  <a:rPr lang="th-TH" sz="1400" b="1">
                    <a:solidFill>
                      <a:srgbClr val="E26508"/>
                    </a:solidFill>
                    <a:latin typeface="Cordia New" pitchFamily="34" charset="-34"/>
                    <a:cs typeface="Cordia New" pitchFamily="34" charset="-34"/>
                  </a:rPr>
                  <a:t>1</a:t>
                </a:r>
              </a:p>
            </p:txBody>
          </p:sp>
        </p:grpSp>
      </p:grp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7162800" y="4335463"/>
            <a:ext cx="1819275" cy="104775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lIns="91434" tIns="45716" rIns="91434" bIns="45716" anchor="ctr"/>
          <a:lstStyle/>
          <a:p>
            <a:pPr algn="ctr" defTabSz="912813"/>
            <a:r>
              <a:rPr lang="en-US" sz="2200" b="1">
                <a:latin typeface="CordiaUPC" pitchFamily="34" charset="-34"/>
                <a:cs typeface="CordiaUPC" pitchFamily="34" charset="-34"/>
              </a:rPr>
              <a:t>Prime Minister Operation Center: (PMOC)</a:t>
            </a:r>
            <a:endParaRPr lang="th-TH" sz="2200" b="1">
              <a:latin typeface="CordiaUPC" pitchFamily="34" charset="-34"/>
              <a:cs typeface="CordiaUPC" pitchFamily="34" charset="-34"/>
            </a:endParaRPr>
          </a:p>
        </p:txBody>
      </p:sp>
      <p:cxnSp>
        <p:nvCxnSpPr>
          <p:cNvPr id="45" name="Elbow Connector 44"/>
          <p:cNvCxnSpPr/>
          <p:nvPr/>
        </p:nvCxnSpPr>
        <p:spPr>
          <a:xfrm rot="5400000" flipH="1" flipV="1">
            <a:off x="4256881" y="3180557"/>
            <a:ext cx="1587" cy="4679950"/>
          </a:xfrm>
          <a:prstGeom prst="bentConnector3">
            <a:avLst>
              <a:gd name="adj1" fmla="val 18366630"/>
            </a:avLst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381000" y="5562600"/>
            <a:ext cx="2659063" cy="6477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4" tIns="45716" rIns="91434" bIns="45716" anchor="ctr"/>
          <a:lstStyle/>
          <a:p>
            <a:pPr algn="ctr" defTabSz="912813" eaLnBrk="0" hangingPunct="0"/>
            <a:r>
              <a:rPr lang="en-US" sz="2400" b="1">
                <a:latin typeface="CordiaUPC" pitchFamily="34" charset="-34"/>
                <a:cs typeface="CordiaUPC" pitchFamily="34" charset="-34"/>
              </a:rPr>
              <a:t>Can be analyzed </a:t>
            </a:r>
          </a:p>
          <a:p>
            <a:pPr algn="ctr" defTabSz="912813" eaLnBrk="0" hangingPunct="0"/>
            <a:r>
              <a:rPr lang="en-US" sz="2400" b="1">
                <a:latin typeface="CordiaUPC" pitchFamily="34" charset="-34"/>
                <a:cs typeface="CordiaUPC" pitchFamily="34" charset="-34"/>
              </a:rPr>
              <a:t>and found its relation</a:t>
            </a:r>
            <a:endParaRPr lang="th-TH" sz="24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4689475" y="5562600"/>
            <a:ext cx="3378200" cy="6477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4" tIns="45716" rIns="91434" bIns="45716" anchor="ctr"/>
          <a:lstStyle/>
          <a:p>
            <a:pPr algn="ctr" defTabSz="912813" eaLnBrk="0" hangingPunct="0"/>
            <a:r>
              <a:rPr lang="en-US" sz="2400" b="1">
                <a:latin typeface="CordiaUPC" pitchFamily="34" charset="-34"/>
                <a:cs typeface="CordiaUPC" pitchFamily="34" charset="-34"/>
              </a:rPr>
              <a:t>Can be presented in an easy format </a:t>
            </a:r>
          </a:p>
          <a:p>
            <a:pPr algn="ctr" defTabSz="912813" eaLnBrk="0" hangingPunct="0"/>
            <a:r>
              <a:rPr lang="en-US" sz="2400" b="1">
                <a:latin typeface="CordiaUPC" pitchFamily="34" charset="-34"/>
                <a:cs typeface="CordiaUPC" pitchFamily="34" charset="-34"/>
              </a:rPr>
              <a:t>(table / graph / map</a:t>
            </a:r>
            <a:r>
              <a:rPr lang="th-TH" sz="2400" b="1">
                <a:latin typeface="CordiaUPC" pitchFamily="34" charset="-34"/>
                <a:cs typeface="CordiaUPC" pitchFamily="34" charset="-34"/>
              </a:rPr>
              <a:t>)</a:t>
            </a:r>
          </a:p>
        </p:txBody>
      </p:sp>
      <p:cxnSp>
        <p:nvCxnSpPr>
          <p:cNvPr id="69" name="Shape 68"/>
          <p:cNvCxnSpPr/>
          <p:nvPr/>
        </p:nvCxnSpPr>
        <p:spPr bwMode="auto">
          <a:xfrm rot="10800000">
            <a:off x="1638300" y="3967163"/>
            <a:ext cx="1547813" cy="72072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rot="16200000" flipV="1">
            <a:off x="3167063" y="4002088"/>
            <a:ext cx="323850" cy="285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 bwMode="auto">
          <a:xfrm rot="5400000" flipH="1" flipV="1">
            <a:off x="4936331" y="4009232"/>
            <a:ext cx="357187" cy="285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cxnSpLocks noChangeShapeType="1"/>
            <a:stCxn id="81" idx="3"/>
            <a:endCxn id="80" idx="2"/>
          </p:cNvCxnSpPr>
          <p:nvPr/>
        </p:nvCxnSpPr>
        <p:spPr bwMode="auto">
          <a:xfrm flipV="1">
            <a:off x="4997450" y="3946525"/>
            <a:ext cx="1279525" cy="679450"/>
          </a:xfrm>
          <a:prstGeom prst="bentConnector2">
            <a:avLst/>
          </a:prstGeom>
          <a:noFill/>
          <a:ln w="25400" algn="ctr">
            <a:solidFill>
              <a:srgbClr val="F79646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0" y="-228600"/>
            <a:ext cx="9144000" cy="993775"/>
            <a:chOff x="288" y="-164"/>
            <a:chExt cx="5177" cy="626"/>
          </a:xfrm>
        </p:grpSpPr>
        <p:pic>
          <p:nvPicPr>
            <p:cNvPr id="8222" name="Rectangl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-164"/>
              <a:ext cx="517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46"/>
            <p:cNvSpPr txBox="1">
              <a:spLocks noChangeArrowheads="1"/>
            </p:cNvSpPr>
            <p:nvPr/>
          </p:nvSpPr>
          <p:spPr bwMode="auto">
            <a:xfrm>
              <a:off x="327" y="48"/>
              <a:ext cx="510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91432"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4400" b="1" dirty="0">
                  <a:solidFill>
                    <a:schemeClr val="bg1"/>
                  </a:solidFill>
                  <a:latin typeface="Angsana New" pitchFamily="18" charset="-34"/>
                  <a:cs typeface="Tahoma" pitchFamily="34" charset="0"/>
                </a:rPr>
                <a:t>Implementing TSMP: Function Base Approach</a:t>
              </a:r>
              <a:endParaRPr lang="th-TH" sz="4400" b="1" dirty="0">
                <a:solidFill>
                  <a:schemeClr val="bg1"/>
                </a:solidFill>
                <a:latin typeface="Angsana New" pitchFamily="18" charset="-34"/>
                <a:cs typeface="Tahoma" pitchFamily="34" charset="0"/>
              </a:endParaRPr>
            </a:p>
          </p:txBody>
        </p:sp>
      </p:grpSp>
      <p:sp>
        <p:nvSpPr>
          <p:cNvPr id="8221" name="Slide Number Placeholder 3"/>
          <p:cNvSpPr txBox="1">
            <a:spLocks noGrp="1"/>
          </p:cNvSpPr>
          <p:nvPr/>
        </p:nvSpPr>
        <p:spPr bwMode="auto">
          <a:xfrm>
            <a:off x="8458200" y="64738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/>
              <a:t>7</a:t>
            </a:r>
            <a:endParaRPr lang="th-TH" sz="1400" b="1"/>
          </a:p>
        </p:txBody>
      </p:sp>
      <p:sp>
        <p:nvSpPr>
          <p:cNvPr id="49" name="Rectangle 48"/>
          <p:cNvSpPr/>
          <p:nvPr/>
        </p:nvSpPr>
        <p:spPr>
          <a:xfrm>
            <a:off x="6052821" y="765175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Going on process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07671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7" grpId="0" animBg="1"/>
      <p:bldP spid="78" grpId="0" animBg="1"/>
      <p:bldP spid="79" grpId="0" animBg="1"/>
      <p:bldP spid="80" grpId="0" animBg="1"/>
      <p:bldP spid="110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4"/>
          <p:cNvSpPr>
            <a:spLocks noChangeArrowheads="1"/>
          </p:cNvSpPr>
          <p:nvPr/>
        </p:nvSpPr>
        <p:spPr bwMode="auto">
          <a:xfrm>
            <a:off x="5264150" y="2668588"/>
            <a:ext cx="3757613" cy="3929062"/>
          </a:xfrm>
          <a:prstGeom prst="rect">
            <a:avLst/>
          </a:prstGeom>
          <a:noFill/>
          <a:ln w="19050" algn="ctr">
            <a:solidFill>
              <a:srgbClr val="FF7C8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6" rIns="91434" bIns="45716" anchor="ctr"/>
          <a:lstStyle/>
          <a:p>
            <a:pPr defTabSz="912813" eaLnBrk="0" hangingPunct="0"/>
            <a:endParaRPr lang="en-GB" sz="1800">
              <a:cs typeface="Cordia New" pitchFamily="34" charset="-34"/>
            </a:endParaRPr>
          </a:p>
        </p:txBody>
      </p:sp>
      <p:pic>
        <p:nvPicPr>
          <p:cNvPr id="11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1399" y="3818640"/>
            <a:ext cx="1165441" cy="111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3" name="Picture 1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70" y="3786190"/>
            <a:ext cx="1555532" cy="115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143500"/>
            <a:ext cx="18780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9"/>
          <p:cNvSpPr>
            <a:spLocks noChangeArrowheads="1"/>
          </p:cNvSpPr>
          <p:nvPr/>
        </p:nvSpPr>
        <p:spPr bwMode="auto">
          <a:xfrm>
            <a:off x="142875" y="2668588"/>
            <a:ext cx="4560888" cy="3643312"/>
          </a:xfrm>
          <a:prstGeom prst="rect">
            <a:avLst/>
          </a:prstGeom>
          <a:noFill/>
          <a:ln w="19050" algn="ctr">
            <a:solidFill>
              <a:srgbClr val="FF7C8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6" rIns="91434" bIns="45716" anchor="ctr"/>
          <a:lstStyle/>
          <a:p>
            <a:pPr defTabSz="912813" eaLnBrk="0" hangingPunct="0"/>
            <a:endParaRPr lang="en-GB" sz="1800">
              <a:cs typeface="Cordia New" pitchFamily="34" charset="-34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812507" y="1426369"/>
            <a:ext cx="280987" cy="3175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ounded Rectangle 20"/>
          <p:cNvSpPr/>
          <p:nvPr/>
        </p:nvSpPr>
        <p:spPr>
          <a:xfrm>
            <a:off x="3276600" y="838200"/>
            <a:ext cx="3352800" cy="468313"/>
          </a:xfrm>
          <a:prstGeom prst="roundRect">
            <a:avLst/>
          </a:prstGeom>
          <a:gradFill rotWithShape="1">
            <a:gsLst>
              <a:gs pos="0">
                <a:srgbClr val="FEB80A">
                  <a:shade val="51000"/>
                  <a:satMod val="130000"/>
                </a:srgbClr>
              </a:gs>
              <a:gs pos="80000">
                <a:srgbClr val="FEB80A">
                  <a:shade val="93000"/>
                  <a:satMod val="130000"/>
                </a:srgbClr>
              </a:gs>
              <a:gs pos="100000">
                <a:srgbClr val="FEB80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EB80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6" rIns="91434" bIns="45716" anchor="ctr"/>
          <a:lstStyle/>
          <a:p>
            <a:pPr algn="ctr" defTabSz="912813">
              <a:defRPr/>
            </a:pPr>
            <a:r>
              <a:rPr lang="en-US" sz="2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Data link / integrate / share</a:t>
            </a:r>
            <a:endParaRPr lang="th-TH" sz="22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4952206" y="-432593"/>
            <a:ext cx="1587" cy="4679950"/>
          </a:xfrm>
          <a:prstGeom prst="bentConnector3">
            <a:avLst>
              <a:gd name="adj1" fmla="val 18366630"/>
            </a:avLst>
          </a:prstGeom>
          <a:ln w="19050">
            <a:solidFill>
              <a:srgbClr val="FEB80A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26" name="Rounded Rectangle 22"/>
          <p:cNvSpPr>
            <a:spLocks noChangeArrowheads="1"/>
          </p:cNvSpPr>
          <p:nvPr/>
        </p:nvSpPr>
        <p:spPr bwMode="auto">
          <a:xfrm>
            <a:off x="1098550" y="1949450"/>
            <a:ext cx="2659063" cy="6477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4" tIns="45716" rIns="91434" bIns="45716" anchor="ctr"/>
          <a:lstStyle/>
          <a:p>
            <a:pPr algn="ctr" defTabSz="912813"/>
            <a:r>
              <a:rPr lang="en-US" sz="2200" b="1">
                <a:latin typeface="Cordia New" pitchFamily="34" charset="-34"/>
                <a:cs typeface="Cordia New" pitchFamily="34" charset="-34"/>
              </a:rPr>
              <a:t>Can be analyzed </a:t>
            </a:r>
          </a:p>
          <a:p>
            <a:pPr algn="ctr" defTabSz="912813"/>
            <a:r>
              <a:rPr lang="en-US" sz="2200" b="1">
                <a:latin typeface="Cordia New" pitchFamily="34" charset="-34"/>
                <a:cs typeface="Cordia New" pitchFamily="34" charset="-34"/>
              </a:rPr>
              <a:t>and found its relation</a:t>
            </a:r>
            <a:endParaRPr lang="th-TH" sz="22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227" name="Rounded Rectangle 23"/>
          <p:cNvSpPr>
            <a:spLocks noChangeArrowheads="1"/>
          </p:cNvSpPr>
          <p:nvPr/>
        </p:nvSpPr>
        <p:spPr bwMode="auto">
          <a:xfrm>
            <a:off x="5407025" y="1949450"/>
            <a:ext cx="3203575" cy="6477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4" tIns="45716" rIns="91434" bIns="45716" anchor="ctr"/>
          <a:lstStyle/>
          <a:p>
            <a:pPr algn="ctr" defTabSz="912813"/>
            <a:r>
              <a:rPr lang="en-US" sz="2200" b="1">
                <a:latin typeface="Cordia New" pitchFamily="34" charset="-34"/>
                <a:cs typeface="Cordia New" pitchFamily="34" charset="-34"/>
              </a:rPr>
              <a:t>Can be presented in an easy format </a:t>
            </a:r>
          </a:p>
          <a:p>
            <a:pPr algn="ctr" defTabSz="912813"/>
            <a:r>
              <a:rPr lang="en-US" sz="2200" b="1">
                <a:latin typeface="Cordia New" pitchFamily="34" charset="-34"/>
                <a:cs typeface="Cordia New" pitchFamily="34" charset="-34"/>
              </a:rPr>
              <a:t>(table / graph / map</a:t>
            </a:r>
            <a:r>
              <a:rPr lang="th-TH" sz="22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153988" y="26685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6" rIns="91434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1. </a:t>
            </a:r>
            <a:r>
              <a:rPr lang="en-US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Mind Map</a:t>
            </a:r>
            <a:endParaRPr lang="th-TH" sz="2400" b="1">
              <a:solidFill>
                <a:schemeClr val="tx2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229" name="TextBox 16"/>
          <p:cNvSpPr txBox="1">
            <a:spLocks noChangeArrowheads="1"/>
          </p:cNvSpPr>
          <p:nvPr/>
        </p:nvSpPr>
        <p:spPr bwMode="auto">
          <a:xfrm>
            <a:off x="153988" y="5883275"/>
            <a:ext cx="4484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2. </a:t>
            </a:r>
            <a:r>
              <a:rPr lang="en-US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Function ; Y = a + bx</a:t>
            </a:r>
            <a:r>
              <a:rPr lang="en-US" sz="2400" b="1" baseline="-25000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1</a:t>
            </a:r>
            <a:r>
              <a:rPr lang="en-US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+ cx</a:t>
            </a:r>
            <a:r>
              <a:rPr lang="en-US" sz="2400" b="1" baseline="-25000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2 </a:t>
            </a:r>
            <a:r>
              <a:rPr lang="en-US" sz="2400" b="1">
                <a:solidFill>
                  <a:schemeClr val="tx2"/>
                </a:solidFill>
                <a:latin typeface="CordiaUPC" pitchFamily="34" charset="-34"/>
                <a:cs typeface="CordiaUPC" pitchFamily="34" charset="-34"/>
              </a:rPr>
              <a:t> + …</a:t>
            </a:r>
            <a:endParaRPr lang="th-TH" sz="2400" b="1">
              <a:solidFill>
                <a:schemeClr val="tx2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9230" name="Picture 2" descr="Map63478634151406250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r="24907"/>
          <a:stretch>
            <a:fillRect/>
          </a:stretch>
        </p:blipFill>
        <p:spPr bwMode="auto">
          <a:xfrm>
            <a:off x="7605713" y="5000625"/>
            <a:ext cx="10112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191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743200"/>
            <a:ext cx="3763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5"/>
          <p:cNvSpPr txBox="1">
            <a:spLocks noChangeArrowheads="1"/>
          </p:cNvSpPr>
          <p:nvPr/>
        </p:nvSpPr>
        <p:spPr bwMode="auto">
          <a:xfrm>
            <a:off x="620713" y="6334125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6" rIns="91434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CordiaUPC" pitchFamily="34" charset="-34"/>
                <a:cs typeface="CordiaUPC" pitchFamily="34" charset="-34"/>
              </a:rPr>
              <a:t>Evidence base for decision making</a:t>
            </a:r>
            <a:endParaRPr lang="th-TH" sz="2400" b="1">
              <a:solidFill>
                <a:srgbClr val="0000FF"/>
              </a:solidFill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-228600"/>
            <a:ext cx="9144000" cy="993775"/>
            <a:chOff x="288" y="-164"/>
            <a:chExt cx="5177" cy="626"/>
          </a:xfrm>
        </p:grpSpPr>
        <p:pic>
          <p:nvPicPr>
            <p:cNvPr id="9236" name="Rectangle 2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-164"/>
              <a:ext cx="517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327" y="48"/>
              <a:ext cx="510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91432"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4400" b="1">
                  <a:solidFill>
                    <a:schemeClr val="bg1"/>
                  </a:solidFill>
                  <a:latin typeface="Angsana New" pitchFamily="18" charset="-34"/>
                  <a:cs typeface="Tahoma" pitchFamily="34" charset="0"/>
                </a:rPr>
                <a:t>Implementing TSMP: Function Base Approach (cont’d)</a:t>
              </a:r>
              <a:endParaRPr lang="th-TH" sz="4400" b="1">
                <a:solidFill>
                  <a:schemeClr val="bg1"/>
                </a:solidFill>
                <a:latin typeface="Angsana New" pitchFamily="18" charset="-34"/>
                <a:cs typeface="Tahoma" pitchFamily="34" charset="0"/>
              </a:endParaRPr>
            </a:p>
          </p:txBody>
        </p:sp>
      </p:grpSp>
      <p:sp>
        <p:nvSpPr>
          <p:cNvPr id="9235" name="Slide Number Placeholder 3"/>
          <p:cNvSpPr txBox="1">
            <a:spLocks noGrp="1"/>
          </p:cNvSpPr>
          <p:nvPr/>
        </p:nvSpPr>
        <p:spPr bwMode="auto">
          <a:xfrm>
            <a:off x="8458200" y="64738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/>
              <a:t>8</a:t>
            </a:r>
            <a:endParaRPr lang="th-TH" sz="1400" b="1"/>
          </a:p>
        </p:txBody>
      </p:sp>
      <p:sp>
        <p:nvSpPr>
          <p:cNvPr id="23" name="Rectangle 22"/>
          <p:cNvSpPr/>
          <p:nvPr/>
        </p:nvSpPr>
        <p:spPr>
          <a:xfrm>
            <a:off x="68885" y="838200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Going on process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05078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489950" y="6557963"/>
            <a:ext cx="65881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89943A6-309C-411E-BA2D-F8FA3E704AD5}" type="slidenum">
              <a:rPr lang="en-US" sz="1400">
                <a:latin typeface="Tahoma" pitchFamily="34" charset="0"/>
                <a:cs typeface="Tahoma" pitchFamily="34" charset="0"/>
              </a:rPr>
              <a:pPr algn="r"/>
              <a:t>9</a:t>
            </a:fld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9144000" cy="1009650"/>
          </a:xfrm>
        </p:spPr>
        <p:txBody>
          <a:bodyPr lIns="72000" tIns="36000" rIns="72000" bIns="36000"/>
          <a:lstStyle/>
          <a:p>
            <a:pPr algn="l" eaLnBrk="1" hangingPunct="1"/>
            <a:r>
              <a:rPr lang="th-TH" altLang="ja-JP" sz="2400" b="1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โครงการพัฒนาข้อมูลสถิติและสารสนเทศระดับพื้นที่ 76 จังหวัด/18 กลุ่มจังหวัด (พ.ศ.2557</a:t>
            </a:r>
            <a:r>
              <a:rPr lang="en-US" altLang="ja-JP" sz="2400" b="1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ja-JP" sz="2400" b="1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750609"/>
          <a:ext cx="548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77825" y="4657725"/>
            <a:ext cx="1573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2555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นำร่อง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จังหวัด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39875" y="3995738"/>
            <a:ext cx="2168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2556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นำร่อง </a:t>
            </a: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กลุ่มจังหวัด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05163" y="3359150"/>
            <a:ext cx="2806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2557</a:t>
            </a:r>
          </a:p>
          <a:p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พัฒนาข้อมูลสถิติและสารสนเทศระดับพื้นที่ </a:t>
            </a: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76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จังหวัด/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18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กลุ่มจังหวัด</a:t>
            </a: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638" y="5246688"/>
            <a:ext cx="7985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548188"/>
            <a:ext cx="11064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oknation.net/blog/home/user_data/file_data/201303/05/23264e8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45" r="46346" b="3217"/>
          <a:stretch>
            <a:fillRect/>
          </a:stretch>
        </p:blipFill>
        <p:spPr bwMode="auto">
          <a:xfrm>
            <a:off x="5186363" y="1685925"/>
            <a:ext cx="3919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1484313"/>
            <a:ext cx="5283200" cy="1081087"/>
          </a:xfrm>
          <a:prstGeom prst="rect">
            <a:avLst/>
          </a:prstGeom>
        </p:spPr>
        <p:txBody>
          <a:bodyPr lIns="72000" tIns="36000" rIns="72000" bIns="36000" anchor="ctr"/>
          <a:lstStyle/>
          <a:p>
            <a:pPr fontAlgn="auto">
              <a:spcAft>
                <a:spcPts val="0"/>
              </a:spcAft>
              <a:defRPr/>
            </a:pPr>
            <a:r>
              <a:rPr lang="th-TH" altLang="ja-JP" sz="1800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สำนักงานสถิติได้ดำเนินการพัฒนาระบบสถิติเชิงพื้นที่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ja-JP" sz="1800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โดยให้ความสำคัญในการเชื่อมโยงยุทธศาสตร์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ja-JP" sz="1800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ของประเทศสู่ยุทธศาสตร์เชิงพื้นที่ของกลุ่มจังหวัด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ja-JP" sz="1800" dirty="0">
                <a:solidFill>
                  <a:srgbClr val="002060"/>
                </a:solidFill>
                <a:latin typeface="Tahoma" pitchFamily="34" charset="0"/>
                <a:ea typeface="+mj-ea"/>
                <a:cs typeface="Tahoma" pitchFamily="34" charset="0"/>
              </a:rPr>
              <a:t>นำร่องตั้งแต่ พ.ศ. 2555-2526</a:t>
            </a:r>
            <a:endParaRPr lang="th-TH" altLang="ja-JP" sz="2000" b="1" dirty="0">
              <a:solidFill>
                <a:srgbClr val="00206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72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Area base approach (76 provinces and 18 groups</a:t>
            </a:r>
            <a:endParaRPr lang="th-TH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581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w-roasted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slow-roasted</Template>
  <TotalTime>1629</TotalTime>
  <Words>899</Words>
  <Application>Microsoft Office PowerPoint</Application>
  <PresentationFormat>On-screen Show (4:3)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slow-roasted</vt:lpstr>
      <vt:lpstr>PowerPoint Presentation</vt:lpstr>
      <vt:lpstr>Cooperation &amp;  the way forward</vt:lpstr>
      <vt:lpstr>PowerPoint Presentation</vt:lpstr>
      <vt:lpstr>The relation</vt:lpstr>
      <vt:lpstr>PowerPoint Presentation</vt:lpstr>
      <vt:lpstr>PowerPoint Presentation</vt:lpstr>
      <vt:lpstr>PowerPoint Presentation</vt:lpstr>
      <vt:lpstr>PowerPoint Presentation</vt:lpstr>
      <vt:lpstr>โครงการพัฒนาข้อมูลสถิติและสารสนเทศระดับพื้นที่ 76 จังหวัด/18 กลุ่มจังหวัด (พ.ศ.2557)</vt:lpstr>
      <vt:lpstr>PowerPoint Presentation</vt:lpstr>
      <vt:lpstr>Key National Development Indicators  V.S.  Statistical Master Plan</vt:lpstr>
      <vt:lpstr>PowerPoint Presentation</vt:lpstr>
      <vt:lpstr>PowerPoint Presentation</vt:lpstr>
      <vt:lpstr>Problem encounter </vt:lpstr>
      <vt:lpstr>PowerPoint Presentation</vt:lpstr>
      <vt:lpstr>PowerPoint Presentation</vt:lpstr>
      <vt:lpstr>PowerPoint Presentation</vt:lpstr>
      <vt:lpstr>System Architect</vt:lpstr>
      <vt:lpstr>Slow Roasted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</dc:title>
  <dc:creator>Admin</dc:creator>
  <cp:lastModifiedBy>AcerCom</cp:lastModifiedBy>
  <cp:revision>116</cp:revision>
  <dcterms:created xsi:type="dcterms:W3CDTF">2014-04-08T16:40:13Z</dcterms:created>
  <dcterms:modified xsi:type="dcterms:W3CDTF">2014-04-24T06:06:58Z</dcterms:modified>
</cp:coreProperties>
</file>